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18288000" cy="10287000"/>
  <p:notesSz cx="6858000" cy="9144000"/>
  <p:embeddedFontLst>
    <p:embeddedFont>
      <p:font typeface="Asap" panose="020B0604020202020204" charset="0"/>
      <p:regular r:id="rId16"/>
    </p:embeddedFont>
    <p:embeddedFont>
      <p:font typeface="Asap Bold" panose="020B0604020202020204" charset="0"/>
      <p:regular r:id="rId17"/>
    </p:embeddedFont>
    <p:embeddedFont>
      <p:font typeface="Asap Bold Italics" panose="020B0604020202020204" charset="0"/>
      <p:regular r:id="rId18"/>
    </p:embeddedFont>
    <p:embeddedFont>
      <p:font typeface="Blanka" panose="020B0604020202020204" charset="0"/>
      <p:regular r:id="rId19"/>
    </p:embeddedFont>
    <p:embeddedFont>
      <p:font typeface="Cabin" panose="020B0604020202020204" charset="0"/>
      <p:regular r:id="rId20"/>
    </p:embeddedFont>
    <p:embeddedFont>
      <p:font typeface="Cabin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38"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0.png"/><Relationship Id="rId4" Type="http://schemas.openxmlformats.org/officeDocument/2006/relationships/image" Target="../media/image13.svg"/><Relationship Id="rId9"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1.png"/><Relationship Id="rId4" Type="http://schemas.openxmlformats.org/officeDocument/2006/relationships/image" Target="../media/image13.svg"/><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2.png"/><Relationship Id="rId4" Type="http://schemas.openxmlformats.org/officeDocument/2006/relationships/image" Target="../media/image13.svg"/><Relationship Id="rId9"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6.sv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4.svg"/><Relationship Id="rId5" Type="http://schemas.openxmlformats.org/officeDocument/2006/relationships/image" Target="../media/image4.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13.svg"/><Relationship Id="rId9" Type="http://schemas.openxmlformats.org/officeDocument/2006/relationships/image" Target="../media/image10.svg"/><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svg"/><Relationship Id="rId9"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svg"/><Relationship Id="rId4" Type="http://schemas.openxmlformats.org/officeDocument/2006/relationships/image" Target="../media/image6.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sv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svg"/><Relationship Id="rId10" Type="http://schemas.openxmlformats.org/officeDocument/2006/relationships/image" Target="../media/image10.svg"/><Relationship Id="rId4" Type="http://schemas.openxmlformats.org/officeDocument/2006/relationships/image" Target="../media/image15.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5.png"/><Relationship Id="rId5" Type="http://schemas.openxmlformats.org/officeDocument/2006/relationships/image" Target="../media/image19.png"/><Relationship Id="rId10" Type="http://schemas.openxmlformats.org/officeDocument/2006/relationships/image" Target="../media/image4.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13.sv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png"/><Relationship Id="rId5" Type="http://schemas.openxmlformats.org/officeDocument/2006/relationships/image" Target="../media/image4.png"/><Relationship Id="rId10" Type="http://schemas.openxmlformats.org/officeDocument/2006/relationships/image" Target="../media/image25.png"/><Relationship Id="rId4" Type="http://schemas.openxmlformats.org/officeDocument/2006/relationships/image" Target="../media/image13.sv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6.svg"/><Relationship Id="rId12"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13.sv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071"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2700000">
            <a:off x="1280172" y="1378783"/>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5" name="Freeform 5"/>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616711" y="2942966"/>
            <a:ext cx="11858540" cy="2410916"/>
          </a:xfrm>
          <a:prstGeom prst="rect">
            <a:avLst/>
          </a:prstGeom>
        </p:spPr>
        <p:txBody>
          <a:bodyPr lIns="0" tIns="0" rIns="0" bIns="0" rtlCol="0" anchor="t">
            <a:spAutoFit/>
          </a:bodyPr>
          <a:lstStyle/>
          <a:p>
            <a:pPr algn="l">
              <a:lnSpc>
                <a:spcPts val="9601"/>
              </a:lnSpc>
            </a:pPr>
            <a:r>
              <a:rPr lang="en-US" sz="7008" b="1">
                <a:solidFill>
                  <a:srgbClr val="FF3131"/>
                </a:solidFill>
                <a:latin typeface="Cabin Bold"/>
                <a:ea typeface="Cabin Bold"/>
                <a:cs typeface="Cabin Bold"/>
                <a:sym typeface="Cabin Bold"/>
              </a:rPr>
              <a:t>MIS</a:t>
            </a:r>
            <a:r>
              <a:rPr lang="en-US" sz="7008" b="1">
                <a:solidFill>
                  <a:srgbClr val="F8F8F8"/>
                </a:solidFill>
                <a:latin typeface="Cabin Bold"/>
                <a:ea typeface="Cabin Bold"/>
                <a:cs typeface="Cabin Bold"/>
                <a:sym typeface="Cabin Bold"/>
              </a:rPr>
              <a:t> SMART ASSISTANT  </a:t>
            </a:r>
          </a:p>
          <a:p>
            <a:pPr algn="l">
              <a:lnSpc>
                <a:spcPts val="9601"/>
              </a:lnSpc>
            </a:pPr>
            <a:r>
              <a:rPr lang="en-US" sz="7008" b="1">
                <a:solidFill>
                  <a:srgbClr val="F8F8F8"/>
                </a:solidFill>
                <a:latin typeface="Cabin Bold"/>
                <a:ea typeface="Cabin Bold"/>
                <a:cs typeface="Cabin Bold"/>
                <a:sym typeface="Cabin Bold"/>
              </a:rPr>
              <a:t>    </a:t>
            </a:r>
            <a:r>
              <a:rPr lang="en-US" sz="7008" b="1">
                <a:solidFill>
                  <a:srgbClr val="FF007E"/>
                </a:solidFill>
                <a:latin typeface="Cabin Bold"/>
                <a:ea typeface="Cabin Bold"/>
                <a:cs typeface="Cabin Bold"/>
                <a:sym typeface="Cabin Bold"/>
              </a:rPr>
              <a:t>TRỢ LÝ</a:t>
            </a:r>
            <a:r>
              <a:rPr lang="en-US" sz="7008" b="1">
                <a:solidFill>
                  <a:srgbClr val="F8F8F8"/>
                </a:solidFill>
                <a:latin typeface="Cabin Bold"/>
                <a:ea typeface="Cabin Bold"/>
                <a:cs typeface="Cabin Bold"/>
                <a:sym typeface="Cabin Bold"/>
              </a:rPr>
              <a:t> THÔNG MINH </a:t>
            </a:r>
          </a:p>
        </p:txBody>
      </p:sp>
      <p:grpSp>
        <p:nvGrpSpPr>
          <p:cNvPr id="7" name="Group 7"/>
          <p:cNvGrpSpPr/>
          <p:nvPr/>
        </p:nvGrpSpPr>
        <p:grpSpPr>
          <a:xfrm>
            <a:off x="11277599" y="5055890"/>
            <a:ext cx="7163632" cy="2221210"/>
            <a:chOff x="0" y="-1215712"/>
            <a:chExt cx="10009746" cy="9125748"/>
          </a:xfrm>
        </p:grpSpPr>
        <p:sp>
          <p:nvSpPr>
            <p:cNvPr id="8" name="TextBox 8"/>
            <p:cNvSpPr txBox="1"/>
            <p:nvPr/>
          </p:nvSpPr>
          <p:spPr>
            <a:xfrm>
              <a:off x="390298" y="-1215712"/>
              <a:ext cx="9619448" cy="510948"/>
            </a:xfrm>
            <a:prstGeom prst="rect">
              <a:avLst/>
            </a:prstGeom>
          </p:spPr>
          <p:txBody>
            <a:bodyPr lIns="0" tIns="0" rIns="0" bIns="0" rtlCol="0" anchor="t">
              <a:spAutoFit/>
            </a:bodyPr>
            <a:lstStyle/>
            <a:p>
              <a:pPr marL="0" lvl="0" indent="0">
                <a:lnSpc>
                  <a:spcPts val="3186"/>
                </a:lnSpc>
                <a:spcBef>
                  <a:spcPct val="0"/>
                </a:spcBef>
              </a:pPr>
              <a:r>
                <a:rPr lang="en-US" sz="2450" b="1" spc="213">
                  <a:solidFill>
                    <a:srgbClr val="F8F8F8"/>
                  </a:solidFill>
                  <a:latin typeface="Cabin Bold"/>
                  <a:ea typeface="Cabin Bold"/>
                  <a:cs typeface="Cabin Bold"/>
                  <a:sym typeface="Cabin Bold"/>
                </a:rPr>
                <a:t>ĐƯỢC TRÌNH BÀY BỞI:</a:t>
              </a:r>
            </a:p>
          </p:txBody>
        </p:sp>
        <p:sp>
          <p:nvSpPr>
            <p:cNvPr id="9" name="TextBox 9"/>
            <p:cNvSpPr txBox="1"/>
            <p:nvPr/>
          </p:nvSpPr>
          <p:spPr>
            <a:xfrm>
              <a:off x="0" y="590992"/>
              <a:ext cx="9619448" cy="4606219"/>
            </a:xfrm>
            <a:prstGeom prst="rect">
              <a:avLst/>
            </a:prstGeom>
          </p:spPr>
          <p:txBody>
            <a:bodyPr lIns="0" tIns="0" rIns="0" bIns="0" rtlCol="0" anchor="t">
              <a:spAutoFit/>
            </a:bodyPr>
            <a:lstStyle/>
            <a:p>
              <a:pPr marL="597607" lvl="1" indent="-298803" algn="just">
                <a:lnSpc>
                  <a:spcPts val="3875"/>
                </a:lnSpc>
                <a:buAutoNum type="arabicPeriod"/>
              </a:pPr>
              <a:r>
                <a:rPr lang="en-US" sz="2767">
                  <a:solidFill>
                    <a:srgbClr val="F8F8F8"/>
                  </a:solidFill>
                  <a:latin typeface="Asap"/>
                  <a:ea typeface="Asap"/>
                  <a:cs typeface="Asap"/>
                  <a:sym typeface="Asap"/>
                </a:rPr>
                <a:t> Nguyễn Ngọc Hoàng (Coder) - 23CNTT2</a:t>
              </a:r>
            </a:p>
            <a:p>
              <a:pPr marL="597607" lvl="1" indent="-298803" algn="just">
                <a:lnSpc>
                  <a:spcPts val="3875"/>
                </a:lnSpc>
                <a:buAutoNum type="arabicPeriod"/>
              </a:pPr>
              <a:r>
                <a:rPr lang="en-US" sz="2767" u="none">
                  <a:solidFill>
                    <a:srgbClr val="F8F8F8"/>
                  </a:solidFill>
                  <a:latin typeface="Asap"/>
                  <a:ea typeface="Asap"/>
                  <a:cs typeface="Asap"/>
                  <a:sym typeface="Asap"/>
                </a:rPr>
                <a:t> Trần Minh Trung - 23CNTT1</a:t>
              </a:r>
            </a:p>
            <a:p>
              <a:pPr marL="597607" lvl="1" indent="-298803" algn="just">
                <a:lnSpc>
                  <a:spcPts val="3875"/>
                </a:lnSpc>
                <a:buAutoNum type="arabicPeriod"/>
              </a:pPr>
              <a:r>
                <a:rPr lang="en-US" sz="2767" u="none">
                  <a:solidFill>
                    <a:srgbClr val="F8F8F8"/>
                  </a:solidFill>
                  <a:latin typeface="Asap"/>
                  <a:ea typeface="Asap"/>
                  <a:cs typeface="Asap"/>
                  <a:sym typeface="Asap"/>
                </a:rPr>
                <a:t> Hoàng Văn Đôn - 23CNTT1</a:t>
              </a:r>
            </a:p>
            <a:p>
              <a:pPr marL="298804" lvl="1" algn="just">
                <a:lnSpc>
                  <a:spcPts val="3875"/>
                </a:lnSpc>
              </a:pPr>
              <a:r>
                <a:rPr lang="en-US" sz="2767">
                  <a:solidFill>
                    <a:srgbClr val="F8F8F8"/>
                  </a:solidFill>
                  <a:latin typeface="Asap"/>
                  <a:ea typeface="Asap"/>
                  <a:cs typeface="Asap"/>
                  <a:sym typeface="Asap"/>
                </a:rPr>
                <a:t>4. Dương Phú Nhật – 23CNTT2</a:t>
              </a:r>
            </a:p>
            <a:p>
              <a:pPr marL="298804" lvl="1" algn="just">
                <a:lnSpc>
                  <a:spcPts val="3875"/>
                </a:lnSpc>
              </a:pPr>
              <a:r>
                <a:rPr lang="en-US" sz="2767" u="none">
                  <a:solidFill>
                    <a:srgbClr val="F8F8F8"/>
                  </a:solidFill>
                  <a:latin typeface="Asap"/>
                  <a:ea typeface="Asap"/>
                  <a:cs typeface="Asap"/>
                  <a:sym typeface="Asap"/>
                </a:rPr>
                <a:t>5. Trương Công Hào Vấn – 23CNTT1</a:t>
              </a:r>
            </a:p>
            <a:p>
              <a:pPr marL="298804" lvl="1" algn="just">
                <a:lnSpc>
                  <a:spcPts val="3875"/>
                </a:lnSpc>
              </a:pPr>
              <a:r>
                <a:rPr lang="en-US" sz="2767">
                  <a:solidFill>
                    <a:srgbClr val="F8F8F8"/>
                  </a:solidFill>
                  <a:latin typeface="Asap"/>
                  <a:ea typeface="Asap"/>
                  <a:cs typeface="Asap"/>
                  <a:sym typeface="Asap"/>
                </a:rPr>
                <a:t>6. Nguyễn Hoàng Việt – 23CNTT3</a:t>
              </a:r>
            </a:p>
            <a:p>
              <a:pPr marL="298804" lvl="1" algn="just">
                <a:lnSpc>
                  <a:spcPts val="3875"/>
                </a:lnSpc>
              </a:pPr>
              <a:r>
                <a:rPr lang="en-US" sz="2767" u="none">
                  <a:solidFill>
                    <a:srgbClr val="F8F8F8"/>
                  </a:solidFill>
                  <a:latin typeface="Asap"/>
                  <a:ea typeface="Asap"/>
                  <a:cs typeface="Asap"/>
                  <a:sym typeface="Asap"/>
                </a:rPr>
                <a:t>7. Nguyễn Trung Hiếu – 23CNTT3</a:t>
              </a:r>
            </a:p>
          </p:txBody>
        </p:sp>
        <p:sp>
          <p:nvSpPr>
            <p:cNvPr id="10" name="TextBox 10"/>
            <p:cNvSpPr txBox="1"/>
            <p:nvPr/>
          </p:nvSpPr>
          <p:spPr>
            <a:xfrm>
              <a:off x="0" y="7289403"/>
              <a:ext cx="9619448" cy="620633"/>
            </a:xfrm>
            <a:prstGeom prst="rect">
              <a:avLst/>
            </a:prstGeom>
          </p:spPr>
          <p:txBody>
            <a:bodyPr lIns="0" tIns="0" rIns="0" bIns="0" rtlCol="0" anchor="t">
              <a:spAutoFit/>
            </a:bodyPr>
            <a:lstStyle/>
            <a:p>
              <a:pPr algn="ctr">
                <a:lnSpc>
                  <a:spcPts val="3875"/>
                </a:lnSpc>
              </a:pPr>
              <a:endParaRPr lang="en-US" sz="2767">
                <a:solidFill>
                  <a:srgbClr val="F8F8F8"/>
                </a:solidFill>
                <a:latin typeface="Asap"/>
                <a:ea typeface="Asap"/>
                <a:cs typeface="Asap"/>
                <a:sym typeface="Asap"/>
              </a:endParaRPr>
            </a:p>
          </p:txBody>
        </p:sp>
        <p:sp>
          <p:nvSpPr>
            <p:cNvPr id="11" name="TextBox 11"/>
            <p:cNvSpPr txBox="1"/>
            <p:nvPr/>
          </p:nvSpPr>
          <p:spPr>
            <a:xfrm>
              <a:off x="0" y="4772797"/>
              <a:ext cx="9619448" cy="532679"/>
            </a:xfrm>
            <a:prstGeom prst="rect">
              <a:avLst/>
            </a:prstGeom>
          </p:spPr>
          <p:txBody>
            <a:bodyPr lIns="0" tIns="0" rIns="0" bIns="0" rtlCol="0" anchor="t">
              <a:spAutoFit/>
            </a:bodyPr>
            <a:lstStyle/>
            <a:p>
              <a:pPr marL="0" lvl="0" indent="0" algn="r">
                <a:lnSpc>
                  <a:spcPts val="3298"/>
                </a:lnSpc>
                <a:spcBef>
                  <a:spcPct val="0"/>
                </a:spcBef>
              </a:pPr>
              <a:endParaRPr/>
            </a:p>
          </p:txBody>
        </p:sp>
        <p:sp>
          <p:nvSpPr>
            <p:cNvPr id="12" name="TextBox 12"/>
            <p:cNvSpPr txBox="1"/>
            <p:nvPr/>
          </p:nvSpPr>
          <p:spPr>
            <a:xfrm>
              <a:off x="0" y="5376942"/>
              <a:ext cx="9619448" cy="617410"/>
            </a:xfrm>
            <a:prstGeom prst="rect">
              <a:avLst/>
            </a:prstGeom>
          </p:spPr>
          <p:txBody>
            <a:bodyPr lIns="0" tIns="0" rIns="0" bIns="0" rtlCol="0" anchor="t">
              <a:spAutoFit/>
            </a:bodyPr>
            <a:lstStyle/>
            <a:p>
              <a:pPr algn="r">
                <a:lnSpc>
                  <a:spcPts val="3875"/>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8010284">
            <a:off x="11274917" y="-2976531"/>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5" name="Freeform 5"/>
          <p:cNvSpPr/>
          <p:nvPr/>
        </p:nvSpPr>
        <p:spPr>
          <a:xfrm>
            <a:off x="489285" y="1256658"/>
            <a:ext cx="1131699" cy="1131699"/>
          </a:xfrm>
          <a:custGeom>
            <a:avLst/>
            <a:gdLst/>
            <a:ahLst/>
            <a:cxnLst/>
            <a:rect l="l" t="t" r="r" b="b"/>
            <a:pathLst>
              <a:path w="1131699" h="1131699">
                <a:moveTo>
                  <a:pt x="0" y="0"/>
                </a:moveTo>
                <a:lnTo>
                  <a:pt x="1131699" y="0"/>
                </a:lnTo>
                <a:lnTo>
                  <a:pt x="1131699" y="1131699"/>
                </a:lnTo>
                <a:lnTo>
                  <a:pt x="0" y="1131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605516" y="1372889"/>
            <a:ext cx="899238" cy="8992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4.4</a:t>
              </a:r>
            </a:p>
          </p:txBody>
        </p:sp>
      </p:grpSp>
      <p:grpSp>
        <p:nvGrpSpPr>
          <p:cNvPr id="9" name="Group 9"/>
          <p:cNvGrpSpPr/>
          <p:nvPr/>
        </p:nvGrpSpPr>
        <p:grpSpPr>
          <a:xfrm>
            <a:off x="14578523" y="8985885"/>
            <a:ext cx="2680777" cy="502293"/>
            <a:chOff x="0" y="0"/>
            <a:chExt cx="3574370" cy="669724"/>
          </a:xfrm>
        </p:grpSpPr>
        <p:sp>
          <p:nvSpPr>
            <p:cNvPr id="10" name="Freeform 10"/>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sp>
        <p:nvSpPr>
          <p:cNvPr id="13" name="Freeform 13"/>
          <p:cNvSpPr/>
          <p:nvPr/>
        </p:nvSpPr>
        <p:spPr>
          <a:xfrm>
            <a:off x="5842809" y="5282458"/>
            <a:ext cx="8514465" cy="3852795"/>
          </a:xfrm>
          <a:custGeom>
            <a:avLst/>
            <a:gdLst/>
            <a:ahLst/>
            <a:cxnLst/>
            <a:rect l="l" t="t" r="r" b="b"/>
            <a:pathLst>
              <a:path w="8514465" h="3852795">
                <a:moveTo>
                  <a:pt x="0" y="0"/>
                </a:moveTo>
                <a:lnTo>
                  <a:pt x="8514465" y="0"/>
                </a:lnTo>
                <a:lnTo>
                  <a:pt x="8514465" y="3852795"/>
                </a:lnTo>
                <a:lnTo>
                  <a:pt x="0" y="3852795"/>
                </a:lnTo>
                <a:lnTo>
                  <a:pt x="0" y="0"/>
                </a:lnTo>
                <a:close/>
              </a:path>
            </a:pathLst>
          </a:custGeom>
          <a:blipFill>
            <a:blip r:embed="rId10"/>
            <a:stretch>
              <a:fillRect/>
            </a:stretch>
          </a:blipFill>
        </p:spPr>
        <p:txBody>
          <a:bodyPr/>
          <a:lstStyle/>
          <a:p>
            <a:endParaRPr lang="en-US"/>
          </a:p>
        </p:txBody>
      </p:sp>
      <p:sp>
        <p:nvSpPr>
          <p:cNvPr id="14" name="TextBox 14"/>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15" name="TextBox 15"/>
          <p:cNvSpPr txBox="1"/>
          <p:nvPr/>
        </p:nvSpPr>
        <p:spPr>
          <a:xfrm>
            <a:off x="1783412" y="1080638"/>
            <a:ext cx="9146543" cy="1425802"/>
          </a:xfrm>
          <a:prstGeom prst="rect">
            <a:avLst/>
          </a:prstGeom>
        </p:spPr>
        <p:txBody>
          <a:bodyPr lIns="0" tIns="0" rIns="0" bIns="0" rtlCol="0" anchor="t">
            <a:spAutoFit/>
          </a:bodyPr>
          <a:lstStyle/>
          <a:p>
            <a:pPr algn="l">
              <a:lnSpc>
                <a:spcPts val="5718"/>
              </a:lnSpc>
            </a:pPr>
            <a:r>
              <a:rPr lang="en-US" sz="4084" b="1">
                <a:solidFill>
                  <a:srgbClr val="F8F8F8"/>
                </a:solidFill>
                <a:latin typeface="Asap Bold"/>
                <a:ea typeface="Asap Bold"/>
                <a:cs typeface="Asap Bold"/>
                <a:sym typeface="Asap Bold"/>
              </a:rPr>
              <a:t>Hệ thống Đa phương tiện (Multimedia Player)</a:t>
            </a:r>
          </a:p>
        </p:txBody>
      </p:sp>
      <p:sp>
        <p:nvSpPr>
          <p:cNvPr id="16" name="TextBox 16"/>
          <p:cNvSpPr txBox="1"/>
          <p:nvPr/>
        </p:nvSpPr>
        <p:spPr>
          <a:xfrm>
            <a:off x="1252479" y="2858865"/>
            <a:ext cx="6781698"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A5FFFF"/>
                </a:solidFill>
                <a:latin typeface="Asap Bold"/>
                <a:ea typeface="Asap Bold"/>
                <a:cs typeface="Asap Bold"/>
                <a:sym typeface="Asap Bold"/>
              </a:rPr>
              <a:t>Bluetooth A2DP: </a:t>
            </a:r>
            <a:r>
              <a:rPr lang="en-US" sz="2462" b="1">
                <a:solidFill>
                  <a:srgbClr val="F8F8F8"/>
                </a:solidFill>
                <a:latin typeface="Asap Bold"/>
                <a:ea typeface="Asap Bold"/>
                <a:cs typeface="Asap Bold"/>
                <a:sym typeface="Asap Bold"/>
              </a:rPr>
              <a:t>truyền âm thanh không dây</a:t>
            </a:r>
          </a:p>
        </p:txBody>
      </p:sp>
      <p:sp>
        <p:nvSpPr>
          <p:cNvPr id="17" name="TextBox 17"/>
          <p:cNvSpPr txBox="1"/>
          <p:nvPr/>
        </p:nvSpPr>
        <p:spPr>
          <a:xfrm>
            <a:off x="1252479" y="3548783"/>
            <a:ext cx="6184383"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Phát âm thanh linh hoạt</a:t>
            </a:r>
          </a:p>
        </p:txBody>
      </p:sp>
      <p:sp>
        <p:nvSpPr>
          <p:cNvPr id="18" name="TextBox 18"/>
          <p:cNvSpPr txBox="1"/>
          <p:nvPr/>
        </p:nvSpPr>
        <p:spPr>
          <a:xfrm>
            <a:off x="1252479" y="4324426"/>
            <a:ext cx="6184383" cy="851843"/>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Xử lý các yêu cầu như</a:t>
            </a:r>
            <a:r>
              <a:rPr lang="en-US" sz="2462" b="1">
                <a:solidFill>
                  <a:srgbClr val="8C52FF"/>
                </a:solidFill>
                <a:latin typeface="Asap Bold"/>
                <a:ea typeface="Asap Bold"/>
                <a:cs typeface="Asap Bold"/>
                <a:sym typeface="Asap Bold"/>
              </a:rPr>
              <a:t> Phát nhạc</a:t>
            </a:r>
            <a:r>
              <a:rPr lang="en-US" sz="2462" b="1">
                <a:solidFill>
                  <a:srgbClr val="F8F8F8"/>
                </a:solidFill>
                <a:latin typeface="Asap Bold"/>
                <a:ea typeface="Asap Bold"/>
                <a:cs typeface="Asap Bold"/>
                <a:sym typeface="Asap Bold"/>
              </a:rPr>
              <a:t>, </a:t>
            </a:r>
            <a:r>
              <a:rPr lang="en-US" sz="2462" b="1">
                <a:solidFill>
                  <a:srgbClr val="FF66C4"/>
                </a:solidFill>
                <a:latin typeface="Asap Bold"/>
                <a:ea typeface="Asap Bold"/>
                <a:cs typeface="Asap Bold"/>
                <a:sym typeface="Asap Bold"/>
              </a:rPr>
              <a:t>Đọc truyện</a:t>
            </a:r>
            <a:r>
              <a:rPr lang="en-US" sz="2462" b="1">
                <a:solidFill>
                  <a:srgbClr val="F8F8F8"/>
                </a:solidFill>
                <a:latin typeface="Asap Bold"/>
                <a:ea typeface="Asap Bold"/>
                <a:cs typeface="Asap Bold"/>
                <a:sym typeface="Asap Bold"/>
              </a:rPr>
              <a:t>,</a:t>
            </a:r>
            <a:r>
              <a:rPr lang="en-US" sz="2462" b="1">
                <a:solidFill>
                  <a:srgbClr val="8C52FF"/>
                </a:solidFill>
                <a:latin typeface="Asap Bold"/>
                <a:ea typeface="Asap Bold"/>
                <a:cs typeface="Asap Bold"/>
                <a:sym typeface="Asap Bold"/>
              </a:rPr>
              <a:t> </a:t>
            </a:r>
            <a:r>
              <a:rPr lang="en-US" sz="2462" b="1">
                <a:solidFill>
                  <a:srgbClr val="38B6FF"/>
                </a:solidFill>
                <a:latin typeface="Asap Bold"/>
                <a:ea typeface="Asap Bold"/>
                <a:cs typeface="Asap Bold"/>
                <a:sym typeface="Asap Bold"/>
              </a:rPr>
              <a:t>Podcast</a:t>
            </a:r>
            <a:r>
              <a:rPr lang="en-US" sz="2462" b="1">
                <a:solidFill>
                  <a:srgbClr val="F8F8F8"/>
                </a:solidFill>
                <a:latin typeface="Asap Bold"/>
                <a:ea typeface="Asap Bold"/>
                <a:cs typeface="Asap Bold"/>
                <a:sym typeface="Asap Bold"/>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8010284">
            <a:off x="11274917" y="-2976531"/>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5" name="Freeform 5"/>
          <p:cNvSpPr/>
          <p:nvPr/>
        </p:nvSpPr>
        <p:spPr>
          <a:xfrm>
            <a:off x="489285" y="1256658"/>
            <a:ext cx="1131699" cy="1131699"/>
          </a:xfrm>
          <a:custGeom>
            <a:avLst/>
            <a:gdLst/>
            <a:ahLst/>
            <a:cxnLst/>
            <a:rect l="l" t="t" r="r" b="b"/>
            <a:pathLst>
              <a:path w="1131699" h="1131699">
                <a:moveTo>
                  <a:pt x="0" y="0"/>
                </a:moveTo>
                <a:lnTo>
                  <a:pt x="1131699" y="0"/>
                </a:lnTo>
                <a:lnTo>
                  <a:pt x="1131699" y="1131699"/>
                </a:lnTo>
                <a:lnTo>
                  <a:pt x="0" y="1131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605516" y="1372889"/>
            <a:ext cx="899238" cy="8992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4.5</a:t>
              </a:r>
            </a:p>
          </p:txBody>
        </p:sp>
      </p:grpSp>
      <p:grpSp>
        <p:nvGrpSpPr>
          <p:cNvPr id="9" name="Group 9"/>
          <p:cNvGrpSpPr/>
          <p:nvPr/>
        </p:nvGrpSpPr>
        <p:grpSpPr>
          <a:xfrm>
            <a:off x="14578523" y="8985885"/>
            <a:ext cx="2680777" cy="502293"/>
            <a:chOff x="0" y="0"/>
            <a:chExt cx="3574370" cy="669724"/>
          </a:xfrm>
        </p:grpSpPr>
        <p:sp>
          <p:nvSpPr>
            <p:cNvPr id="10" name="Freeform 10"/>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sp>
        <p:nvSpPr>
          <p:cNvPr id="13" name="Freeform 13"/>
          <p:cNvSpPr/>
          <p:nvPr/>
        </p:nvSpPr>
        <p:spPr>
          <a:xfrm>
            <a:off x="4344671" y="4746510"/>
            <a:ext cx="10167415" cy="4511790"/>
          </a:xfrm>
          <a:custGeom>
            <a:avLst/>
            <a:gdLst/>
            <a:ahLst/>
            <a:cxnLst/>
            <a:rect l="l" t="t" r="r" b="b"/>
            <a:pathLst>
              <a:path w="10167415" h="4511790">
                <a:moveTo>
                  <a:pt x="0" y="0"/>
                </a:moveTo>
                <a:lnTo>
                  <a:pt x="10167415" y="0"/>
                </a:lnTo>
                <a:lnTo>
                  <a:pt x="10167415" y="4511790"/>
                </a:lnTo>
                <a:lnTo>
                  <a:pt x="0" y="4511790"/>
                </a:lnTo>
                <a:lnTo>
                  <a:pt x="0" y="0"/>
                </a:lnTo>
                <a:close/>
              </a:path>
            </a:pathLst>
          </a:custGeom>
          <a:blipFill>
            <a:blip r:embed="rId10"/>
            <a:stretch>
              <a:fillRect/>
            </a:stretch>
          </a:blipFill>
        </p:spPr>
        <p:txBody>
          <a:bodyPr/>
          <a:lstStyle/>
          <a:p>
            <a:endParaRPr lang="en-US"/>
          </a:p>
        </p:txBody>
      </p:sp>
      <p:sp>
        <p:nvSpPr>
          <p:cNvPr id="14" name="TextBox 14"/>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15" name="TextBox 15"/>
          <p:cNvSpPr txBox="1"/>
          <p:nvPr/>
        </p:nvSpPr>
        <p:spPr>
          <a:xfrm>
            <a:off x="1783412" y="1441594"/>
            <a:ext cx="6810378" cy="703890"/>
          </a:xfrm>
          <a:prstGeom prst="rect">
            <a:avLst/>
          </a:prstGeom>
        </p:spPr>
        <p:txBody>
          <a:bodyPr lIns="0" tIns="0" rIns="0" bIns="0" rtlCol="0" anchor="t">
            <a:spAutoFit/>
          </a:bodyPr>
          <a:lstStyle/>
          <a:p>
            <a:pPr algn="l">
              <a:lnSpc>
                <a:spcPts val="5718"/>
              </a:lnSpc>
            </a:pPr>
            <a:r>
              <a:rPr lang="en-US" sz="4084" b="1">
                <a:solidFill>
                  <a:srgbClr val="F8F8F8"/>
                </a:solidFill>
                <a:latin typeface="Asap Bold"/>
                <a:ea typeface="Asap Bold"/>
                <a:cs typeface="Asap Bold"/>
                <a:sym typeface="Asap Bold"/>
              </a:rPr>
              <a:t>Hệ thống Điều khiển LCD</a:t>
            </a:r>
          </a:p>
        </p:txBody>
      </p:sp>
      <p:sp>
        <p:nvSpPr>
          <p:cNvPr id="16" name="TextBox 16"/>
          <p:cNvSpPr txBox="1"/>
          <p:nvPr/>
        </p:nvSpPr>
        <p:spPr>
          <a:xfrm>
            <a:off x="1252479" y="2858865"/>
            <a:ext cx="6781698"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F007E"/>
                </a:solidFill>
                <a:latin typeface="Asap Bold"/>
                <a:ea typeface="Asap Bold"/>
                <a:cs typeface="Asap Bold"/>
                <a:sym typeface="Asap Bold"/>
              </a:rPr>
              <a:t>LCD 16x2</a:t>
            </a:r>
            <a:r>
              <a:rPr lang="en-US" sz="2462" b="1">
                <a:solidFill>
                  <a:srgbClr val="F8F8F8"/>
                </a:solidFill>
                <a:latin typeface="Asap Bold"/>
                <a:ea typeface="Asap Bold"/>
                <a:cs typeface="Asap Bold"/>
                <a:sym typeface="Asap Bold"/>
              </a:rPr>
              <a:t> display trên ESP32</a:t>
            </a:r>
          </a:p>
        </p:txBody>
      </p:sp>
      <p:sp>
        <p:nvSpPr>
          <p:cNvPr id="17" name="TextBox 17"/>
          <p:cNvSpPr txBox="1"/>
          <p:nvPr/>
        </p:nvSpPr>
        <p:spPr>
          <a:xfrm>
            <a:off x="1252479" y="3634508"/>
            <a:ext cx="6781698"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Scrolling text cho nội dung dài</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8010284">
            <a:off x="11274917" y="-2976531"/>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5" name="Freeform 5"/>
          <p:cNvSpPr/>
          <p:nvPr/>
        </p:nvSpPr>
        <p:spPr>
          <a:xfrm>
            <a:off x="489285" y="1256658"/>
            <a:ext cx="1131699" cy="1131699"/>
          </a:xfrm>
          <a:custGeom>
            <a:avLst/>
            <a:gdLst/>
            <a:ahLst/>
            <a:cxnLst/>
            <a:rect l="l" t="t" r="r" b="b"/>
            <a:pathLst>
              <a:path w="1131699" h="1131699">
                <a:moveTo>
                  <a:pt x="0" y="0"/>
                </a:moveTo>
                <a:lnTo>
                  <a:pt x="1131699" y="0"/>
                </a:lnTo>
                <a:lnTo>
                  <a:pt x="1131699" y="1131699"/>
                </a:lnTo>
                <a:lnTo>
                  <a:pt x="0" y="1131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605516" y="1372889"/>
            <a:ext cx="899238" cy="8992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4.6</a:t>
              </a:r>
            </a:p>
          </p:txBody>
        </p:sp>
      </p:grpSp>
      <p:grpSp>
        <p:nvGrpSpPr>
          <p:cNvPr id="9" name="Group 9"/>
          <p:cNvGrpSpPr/>
          <p:nvPr/>
        </p:nvGrpSpPr>
        <p:grpSpPr>
          <a:xfrm>
            <a:off x="14578523" y="8985885"/>
            <a:ext cx="2680777" cy="502293"/>
            <a:chOff x="0" y="0"/>
            <a:chExt cx="3574370" cy="669724"/>
          </a:xfrm>
        </p:grpSpPr>
        <p:sp>
          <p:nvSpPr>
            <p:cNvPr id="10" name="Freeform 10"/>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sp>
        <p:nvSpPr>
          <p:cNvPr id="13" name="Freeform 13"/>
          <p:cNvSpPr/>
          <p:nvPr/>
        </p:nvSpPr>
        <p:spPr>
          <a:xfrm>
            <a:off x="5459843" y="5296440"/>
            <a:ext cx="7999341" cy="3609703"/>
          </a:xfrm>
          <a:custGeom>
            <a:avLst/>
            <a:gdLst/>
            <a:ahLst/>
            <a:cxnLst/>
            <a:rect l="l" t="t" r="r" b="b"/>
            <a:pathLst>
              <a:path w="7999341" h="3609703">
                <a:moveTo>
                  <a:pt x="0" y="0"/>
                </a:moveTo>
                <a:lnTo>
                  <a:pt x="7999340" y="0"/>
                </a:lnTo>
                <a:lnTo>
                  <a:pt x="7999340" y="3609702"/>
                </a:lnTo>
                <a:lnTo>
                  <a:pt x="0" y="3609702"/>
                </a:lnTo>
                <a:lnTo>
                  <a:pt x="0" y="0"/>
                </a:lnTo>
                <a:close/>
              </a:path>
            </a:pathLst>
          </a:custGeom>
          <a:blipFill>
            <a:blip r:embed="rId10"/>
            <a:stretch>
              <a:fillRect/>
            </a:stretch>
          </a:blipFill>
        </p:spPr>
        <p:txBody>
          <a:bodyPr/>
          <a:lstStyle/>
          <a:p>
            <a:endParaRPr lang="en-US"/>
          </a:p>
        </p:txBody>
      </p:sp>
      <p:sp>
        <p:nvSpPr>
          <p:cNvPr id="14" name="TextBox 14"/>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15" name="TextBox 15"/>
          <p:cNvSpPr txBox="1"/>
          <p:nvPr/>
        </p:nvSpPr>
        <p:spPr>
          <a:xfrm>
            <a:off x="1783412" y="1441594"/>
            <a:ext cx="6810378" cy="703890"/>
          </a:xfrm>
          <a:prstGeom prst="rect">
            <a:avLst/>
          </a:prstGeom>
        </p:spPr>
        <p:txBody>
          <a:bodyPr lIns="0" tIns="0" rIns="0" bIns="0" rtlCol="0" anchor="t">
            <a:spAutoFit/>
          </a:bodyPr>
          <a:lstStyle/>
          <a:p>
            <a:pPr algn="l">
              <a:lnSpc>
                <a:spcPts val="5718"/>
              </a:lnSpc>
            </a:pPr>
            <a:r>
              <a:rPr lang="en-US" sz="4084" b="1">
                <a:solidFill>
                  <a:srgbClr val="F8F8F8"/>
                </a:solidFill>
                <a:latin typeface="Asap Bold"/>
                <a:ea typeface="Asap Bold"/>
                <a:cs typeface="Asap Bold"/>
                <a:sym typeface="Asap Bold"/>
              </a:rPr>
              <a:t>Hệ thống Smart Vision</a:t>
            </a:r>
          </a:p>
        </p:txBody>
      </p:sp>
      <p:sp>
        <p:nvSpPr>
          <p:cNvPr id="16" name="TextBox 16"/>
          <p:cNvSpPr txBox="1"/>
          <p:nvPr/>
        </p:nvSpPr>
        <p:spPr>
          <a:xfrm>
            <a:off x="1252479" y="2858865"/>
            <a:ext cx="6781698"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Chụp hình ảnh linh hoạt</a:t>
            </a:r>
          </a:p>
        </p:txBody>
      </p:sp>
      <p:sp>
        <p:nvSpPr>
          <p:cNvPr id="17" name="TextBox 17"/>
          <p:cNvSpPr txBox="1"/>
          <p:nvPr/>
        </p:nvSpPr>
        <p:spPr>
          <a:xfrm>
            <a:off x="1252479" y="3436022"/>
            <a:ext cx="6781698"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Phân tích hình ảnh với AI </a:t>
            </a:r>
            <a:r>
              <a:rPr lang="en-US" sz="2462" b="1">
                <a:solidFill>
                  <a:srgbClr val="7DCDF7"/>
                </a:solidFill>
                <a:latin typeface="Asap Bold"/>
                <a:ea typeface="Asap Bold"/>
                <a:cs typeface="Asap Bold"/>
                <a:sym typeface="Asap Bold"/>
              </a:rPr>
              <a:t>Mis Assistant</a:t>
            </a:r>
          </a:p>
        </p:txBody>
      </p:sp>
      <p:sp>
        <p:nvSpPr>
          <p:cNvPr id="18" name="TextBox 18"/>
          <p:cNvSpPr txBox="1"/>
          <p:nvPr/>
        </p:nvSpPr>
        <p:spPr>
          <a:xfrm>
            <a:off x="1252479" y="4013180"/>
            <a:ext cx="6781698" cy="851843"/>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Dựa trên kết quả </a:t>
            </a:r>
            <a:r>
              <a:rPr lang="en-US" sz="2462" b="1">
                <a:solidFill>
                  <a:srgbClr val="FF007E"/>
                </a:solidFill>
                <a:latin typeface="Asap Bold"/>
                <a:ea typeface="Asap Bold"/>
                <a:cs typeface="Asap Bold"/>
                <a:sym typeface="Asap Bold"/>
              </a:rPr>
              <a:t>phân tích</a:t>
            </a:r>
            <a:r>
              <a:rPr lang="en-US" sz="2462" b="1">
                <a:solidFill>
                  <a:srgbClr val="F8F8F8"/>
                </a:solidFill>
                <a:latin typeface="Asap Bold"/>
                <a:ea typeface="Asap Bold"/>
                <a:cs typeface="Asap Bold"/>
                <a:sym typeface="Asap Bold"/>
              </a:rPr>
              <a:t>, trợ lý đọc nội dung được phân tích</a:t>
            </a:r>
          </a:p>
        </p:txBody>
      </p:sp>
      <p:sp>
        <p:nvSpPr>
          <p:cNvPr id="19" name="TextBox 19"/>
          <p:cNvSpPr txBox="1"/>
          <p:nvPr/>
        </p:nvSpPr>
        <p:spPr>
          <a:xfrm>
            <a:off x="1252479" y="5017422"/>
            <a:ext cx="6781698"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Quét </a:t>
            </a:r>
            <a:r>
              <a:rPr lang="en-US" sz="2462" b="1">
                <a:solidFill>
                  <a:srgbClr val="FF66C4"/>
                </a:solidFill>
                <a:latin typeface="Asap Bold"/>
                <a:ea typeface="Asap Bold"/>
                <a:cs typeface="Asap Bold"/>
                <a:sym typeface="Asap Bold"/>
              </a:rPr>
              <a:t>QR</a:t>
            </a:r>
            <a:r>
              <a:rPr lang="en-US" sz="2462" b="1">
                <a:solidFill>
                  <a:srgbClr val="F8F8F8"/>
                </a:solidFill>
                <a:latin typeface="Asap Bold"/>
                <a:ea typeface="Asap Bold"/>
                <a:cs typeface="Asap Bold"/>
                <a:sym typeface="Asap Bold"/>
              </a:rPr>
              <a:t>, tài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57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8010284">
            <a:off x="11274917" y="-2976531"/>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5" name="Freeform 5"/>
          <p:cNvSpPr/>
          <p:nvPr/>
        </p:nvSpPr>
        <p:spPr>
          <a:xfrm>
            <a:off x="489285" y="1256658"/>
            <a:ext cx="1131699" cy="1131699"/>
          </a:xfrm>
          <a:custGeom>
            <a:avLst/>
            <a:gdLst/>
            <a:ahLst/>
            <a:cxnLst/>
            <a:rect l="l" t="t" r="r" b="b"/>
            <a:pathLst>
              <a:path w="1131699" h="1131699">
                <a:moveTo>
                  <a:pt x="0" y="0"/>
                </a:moveTo>
                <a:lnTo>
                  <a:pt x="1131699" y="0"/>
                </a:lnTo>
                <a:lnTo>
                  <a:pt x="1131699" y="1131699"/>
                </a:lnTo>
                <a:lnTo>
                  <a:pt x="0" y="1131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605516" y="1372889"/>
            <a:ext cx="899238" cy="8992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5</a:t>
              </a:r>
            </a:p>
          </p:txBody>
        </p:sp>
      </p:grpSp>
      <p:grpSp>
        <p:nvGrpSpPr>
          <p:cNvPr id="9" name="Group 9"/>
          <p:cNvGrpSpPr/>
          <p:nvPr/>
        </p:nvGrpSpPr>
        <p:grpSpPr>
          <a:xfrm>
            <a:off x="14578523" y="8985885"/>
            <a:ext cx="2680777" cy="502293"/>
            <a:chOff x="0" y="0"/>
            <a:chExt cx="3574370" cy="669724"/>
          </a:xfrm>
        </p:grpSpPr>
        <p:sp>
          <p:nvSpPr>
            <p:cNvPr id="10" name="Freeform 10"/>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b="1" u="sng">
                  <a:solidFill>
                    <a:srgbClr val="F8F8F8"/>
                  </a:solidFill>
                  <a:latin typeface="Cabin Bold"/>
                  <a:ea typeface="Cabin Bold"/>
                  <a:cs typeface="Cabin Bold"/>
                  <a:sym typeface="Cabin Bold"/>
                </a:rPr>
                <a:t>End</a:t>
              </a:r>
            </a:p>
          </p:txBody>
        </p:sp>
      </p:grpSp>
      <p:sp>
        <p:nvSpPr>
          <p:cNvPr id="13" name="TextBox 13"/>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14" name="TextBox 14"/>
          <p:cNvSpPr txBox="1"/>
          <p:nvPr/>
        </p:nvSpPr>
        <p:spPr>
          <a:xfrm>
            <a:off x="1783412" y="1441594"/>
            <a:ext cx="8323576" cy="703890"/>
          </a:xfrm>
          <a:prstGeom prst="rect">
            <a:avLst/>
          </a:prstGeom>
        </p:spPr>
        <p:txBody>
          <a:bodyPr lIns="0" tIns="0" rIns="0" bIns="0" rtlCol="0" anchor="t">
            <a:spAutoFit/>
          </a:bodyPr>
          <a:lstStyle/>
          <a:p>
            <a:pPr algn="l">
              <a:lnSpc>
                <a:spcPts val="5718"/>
              </a:lnSpc>
            </a:pPr>
            <a:r>
              <a:rPr lang="en-US" sz="4084" b="1">
                <a:solidFill>
                  <a:srgbClr val="F8F8F8"/>
                </a:solidFill>
                <a:latin typeface="Asap Bold"/>
                <a:ea typeface="Asap Bold"/>
                <a:cs typeface="Asap Bold"/>
                <a:sym typeface="Asap Bold"/>
              </a:rPr>
              <a:t>KẾT LUẬN VÀ HƯỚNG PHÁT TRIỂN</a:t>
            </a:r>
          </a:p>
        </p:txBody>
      </p:sp>
      <p:sp>
        <p:nvSpPr>
          <p:cNvPr id="15" name="TextBox 15"/>
          <p:cNvSpPr txBox="1"/>
          <p:nvPr/>
        </p:nvSpPr>
        <p:spPr>
          <a:xfrm>
            <a:off x="1620984" y="2764609"/>
            <a:ext cx="9281743" cy="1453693"/>
          </a:xfrm>
          <a:prstGeom prst="rect">
            <a:avLst/>
          </a:prstGeom>
        </p:spPr>
        <p:txBody>
          <a:bodyPr lIns="0" tIns="0" rIns="0" bIns="0" rtlCol="0" anchor="t">
            <a:spAutoFit/>
          </a:bodyPr>
          <a:lstStyle/>
          <a:p>
            <a:pPr algn="l">
              <a:lnSpc>
                <a:spcPts val="3875"/>
              </a:lnSpc>
              <a:spcBef>
                <a:spcPct val="0"/>
              </a:spcBef>
            </a:pPr>
            <a:r>
              <a:rPr lang="en-US" sz="2767" b="1">
                <a:solidFill>
                  <a:srgbClr val="F8F8F8"/>
                </a:solidFill>
                <a:latin typeface="Asap Bold"/>
                <a:ea typeface="Asap Bold"/>
                <a:cs typeface="Asap Bold"/>
                <a:sym typeface="Asap Bold"/>
              </a:rPr>
              <a:t>Dự án </a:t>
            </a:r>
            <a:r>
              <a:rPr lang="en-US" sz="2767" b="1" i="1">
                <a:solidFill>
                  <a:srgbClr val="FF007E"/>
                </a:solidFill>
                <a:latin typeface="Asap Bold Italics"/>
                <a:ea typeface="Asap Bold Italics"/>
                <a:cs typeface="Asap Bold Italics"/>
                <a:sym typeface="Asap Bold Italics"/>
              </a:rPr>
              <a:t>MIS Smart Assistant</a:t>
            </a:r>
            <a:r>
              <a:rPr lang="en-US" sz="2767" b="1">
                <a:solidFill>
                  <a:srgbClr val="F8F8F8"/>
                </a:solidFill>
                <a:latin typeface="Asap Bold"/>
                <a:ea typeface="Asap Bold"/>
                <a:cs typeface="Asap Bold"/>
                <a:sym typeface="Asap Bold"/>
              </a:rPr>
              <a:t> đã thành công xây dựng một hệ thống trợ lý thông minh hoàn chỉnh, tích hợp </a:t>
            </a:r>
            <a:r>
              <a:rPr lang="en-US" sz="2767" b="1">
                <a:solidFill>
                  <a:srgbClr val="7DCDF7"/>
                </a:solidFill>
                <a:latin typeface="Asap Bold"/>
                <a:ea typeface="Asap Bold"/>
                <a:cs typeface="Asap Bold"/>
                <a:sym typeface="Asap Bold"/>
              </a:rPr>
              <a:t>AI</a:t>
            </a:r>
            <a:r>
              <a:rPr lang="en-US" sz="2767" b="1">
                <a:solidFill>
                  <a:srgbClr val="F8F8F8"/>
                </a:solidFill>
                <a:latin typeface="Asap Bold"/>
                <a:ea typeface="Asap Bold"/>
                <a:cs typeface="Asap Bold"/>
                <a:sym typeface="Asap Bold"/>
              </a:rPr>
              <a:t> tiếng Việt với phần cứng </a:t>
            </a:r>
            <a:r>
              <a:rPr lang="en-US" sz="2767" b="1">
                <a:solidFill>
                  <a:srgbClr val="5E17EB"/>
                </a:solidFill>
                <a:latin typeface="Asap Bold"/>
                <a:ea typeface="Asap Bold"/>
                <a:cs typeface="Asap Bold"/>
                <a:sym typeface="Asap Bold"/>
              </a:rPr>
              <a:t>IoT</a:t>
            </a:r>
            <a:r>
              <a:rPr lang="en-US" sz="2767" b="1">
                <a:solidFill>
                  <a:srgbClr val="F8F8F8"/>
                </a:solidFill>
                <a:latin typeface="Asap Bold"/>
                <a:ea typeface="Asap Bold"/>
                <a:cs typeface="Asap Bold"/>
                <a:sym typeface="Asap Bold"/>
              </a:rPr>
              <a:t>.</a:t>
            </a:r>
          </a:p>
        </p:txBody>
      </p:sp>
      <p:sp>
        <p:nvSpPr>
          <p:cNvPr id="16" name="TextBox 16"/>
          <p:cNvSpPr txBox="1"/>
          <p:nvPr/>
        </p:nvSpPr>
        <p:spPr>
          <a:xfrm>
            <a:off x="1620984" y="4561202"/>
            <a:ext cx="9281743" cy="482143"/>
          </a:xfrm>
          <a:prstGeom prst="rect">
            <a:avLst/>
          </a:prstGeom>
        </p:spPr>
        <p:txBody>
          <a:bodyPr lIns="0" tIns="0" rIns="0" bIns="0" rtlCol="0" anchor="t">
            <a:spAutoFit/>
          </a:bodyPr>
          <a:lstStyle/>
          <a:p>
            <a:pPr algn="l">
              <a:lnSpc>
                <a:spcPts val="3875"/>
              </a:lnSpc>
              <a:spcBef>
                <a:spcPct val="0"/>
              </a:spcBef>
            </a:pPr>
            <a:r>
              <a:rPr lang="en-US" sz="2767" b="1">
                <a:solidFill>
                  <a:srgbClr val="F8F8F8"/>
                </a:solidFill>
                <a:latin typeface="Asap Bold"/>
                <a:ea typeface="Asap Bold"/>
                <a:cs typeface="Asap Bold"/>
                <a:sym typeface="Asap Bold"/>
              </a:rPr>
              <a:t>Hướng phát triển: </a:t>
            </a:r>
          </a:p>
        </p:txBody>
      </p:sp>
      <p:sp>
        <p:nvSpPr>
          <p:cNvPr id="17" name="TextBox 17"/>
          <p:cNvSpPr txBox="1"/>
          <p:nvPr/>
        </p:nvSpPr>
        <p:spPr>
          <a:xfrm>
            <a:off x="1783412" y="5285455"/>
            <a:ext cx="6489677" cy="851843"/>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Triển khai code và sử dụng </a:t>
            </a:r>
            <a:r>
              <a:rPr lang="en-US" sz="2462" b="1">
                <a:solidFill>
                  <a:srgbClr val="FF007E"/>
                </a:solidFill>
                <a:latin typeface="Asap Bold"/>
                <a:ea typeface="Asap Bold"/>
                <a:cs typeface="Asap Bold"/>
                <a:sym typeface="Asap Bold"/>
              </a:rPr>
              <a:t>Offline </a:t>
            </a:r>
            <a:r>
              <a:rPr lang="en-US" sz="2462" b="1">
                <a:solidFill>
                  <a:srgbClr val="F8F8F8"/>
                </a:solidFill>
                <a:latin typeface="Asap Bold"/>
                <a:ea typeface="Asap Bold"/>
                <a:cs typeface="Asap Bold"/>
                <a:sym typeface="Asap Bold"/>
              </a:rPr>
              <a:t>hoàn toàn cho dự án</a:t>
            </a:r>
          </a:p>
        </p:txBody>
      </p:sp>
      <p:sp>
        <p:nvSpPr>
          <p:cNvPr id="18" name="TextBox 18"/>
          <p:cNvSpPr txBox="1"/>
          <p:nvPr/>
        </p:nvSpPr>
        <p:spPr>
          <a:xfrm>
            <a:off x="1783412" y="6275477"/>
            <a:ext cx="6184383"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Điều khiển </a:t>
            </a:r>
            <a:r>
              <a:rPr lang="en-US" sz="2462" b="1" i="1">
                <a:solidFill>
                  <a:srgbClr val="99B5FF"/>
                </a:solidFill>
                <a:latin typeface="Asap Bold Italics"/>
                <a:ea typeface="Asap Bold Italics"/>
                <a:cs typeface="Asap Bold Italics"/>
                <a:sym typeface="Asap Bold Italics"/>
              </a:rPr>
              <a:t>Smart Home </a:t>
            </a:r>
          </a:p>
        </p:txBody>
      </p:sp>
      <p:sp>
        <p:nvSpPr>
          <p:cNvPr id="19" name="TextBox 19"/>
          <p:cNvSpPr txBox="1"/>
          <p:nvPr/>
        </p:nvSpPr>
        <p:spPr>
          <a:xfrm>
            <a:off x="1783412" y="6936820"/>
            <a:ext cx="6184383" cy="851843"/>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Thêm chức năng</a:t>
            </a:r>
            <a:r>
              <a:rPr lang="en-US" sz="2462" b="1">
                <a:solidFill>
                  <a:srgbClr val="4BD8BD"/>
                </a:solidFill>
                <a:latin typeface="Asap Bold"/>
                <a:ea typeface="Asap Bold"/>
                <a:cs typeface="Asap Bold"/>
                <a:sym typeface="Asap Bold"/>
              </a:rPr>
              <a:t> Đặt hẹn</a:t>
            </a:r>
            <a:r>
              <a:rPr lang="en-US" sz="2462" b="1">
                <a:solidFill>
                  <a:srgbClr val="F8F8F8"/>
                </a:solidFill>
                <a:latin typeface="Asap Bold"/>
                <a:ea typeface="Asap Bold"/>
                <a:cs typeface="Asap Bold"/>
                <a:sym typeface="Asap Bold"/>
              </a:rPr>
              <a:t> bật/tắt thiết bị tự động</a:t>
            </a:r>
          </a:p>
        </p:txBody>
      </p:sp>
      <p:sp>
        <p:nvSpPr>
          <p:cNvPr id="20" name="TextBox 20"/>
          <p:cNvSpPr txBox="1"/>
          <p:nvPr/>
        </p:nvSpPr>
        <p:spPr>
          <a:xfrm>
            <a:off x="1783412" y="7824637"/>
            <a:ext cx="6184383" cy="1269130"/>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Nâng cấp các </a:t>
            </a:r>
            <a:r>
              <a:rPr lang="en-US" sz="2462" b="1">
                <a:solidFill>
                  <a:srgbClr val="CB6CE6"/>
                </a:solidFill>
                <a:latin typeface="Asap Bold"/>
                <a:ea typeface="Asap Bold"/>
                <a:cs typeface="Asap Bold"/>
                <a:sym typeface="Asap Bold"/>
              </a:rPr>
              <a:t>phần cứng </a:t>
            </a:r>
            <a:r>
              <a:rPr lang="en-US" sz="2462" b="1">
                <a:solidFill>
                  <a:srgbClr val="F8F8F8"/>
                </a:solidFill>
                <a:latin typeface="Asap Bold"/>
                <a:ea typeface="Asap Bold"/>
                <a:cs typeface="Asap Bold"/>
                <a:sym typeface="Asap Bold"/>
              </a:rPr>
              <a:t>cao cấp như thêm Mic ReSpeaker 2-Mics Pi HAT,..</a:t>
            </a:r>
            <a:endParaRPr lang="en-US" sz="2462" b="1">
              <a:solidFill>
                <a:schemeClr val="bg1"/>
              </a:solidFill>
              <a:latin typeface="Asap Bold"/>
              <a:ea typeface="Asap Bold"/>
              <a:cs typeface="Asap Bold"/>
              <a:sym typeface="Asap Bold"/>
            </a:endParaRPr>
          </a:p>
          <a:p>
            <a:pPr marL="531736" lvl="1" indent="-265868" algn="l">
              <a:lnSpc>
                <a:spcPts val="3448"/>
              </a:lnSpc>
              <a:spcBef>
                <a:spcPct val="0"/>
              </a:spcBef>
              <a:buFont typeface="Arial"/>
              <a:buChar char="•"/>
            </a:pPr>
            <a:r>
              <a:rPr lang="en-US" sz="2462" b="1">
                <a:solidFill>
                  <a:schemeClr val="bg1"/>
                </a:solidFill>
                <a:latin typeface="Asap Bold"/>
                <a:ea typeface="Asap Bold"/>
                <a:cs typeface="Asap Bold"/>
                <a:sym typeface="Asap Bold"/>
              </a:rPr>
              <a:t>Tích hợp </a:t>
            </a:r>
            <a:r>
              <a:rPr lang="en-US" sz="2462" b="1">
                <a:solidFill>
                  <a:schemeClr val="accent4">
                    <a:lumMod val="60000"/>
                    <a:lumOff val="40000"/>
                  </a:schemeClr>
                </a:solidFill>
                <a:latin typeface="Asap Bold"/>
                <a:ea typeface="Asap Bold"/>
                <a:cs typeface="Asap Bold"/>
                <a:sym typeface="Asap Bold"/>
              </a:rPr>
              <a:t>ESP32-CAM</a:t>
            </a:r>
            <a:r>
              <a:rPr lang="en-US" sz="2462" b="1">
                <a:solidFill>
                  <a:schemeClr val="bg1"/>
                </a:solidFill>
                <a:latin typeface="Asap Bold"/>
                <a:ea typeface="Asap Bold"/>
                <a:cs typeface="Asap Bold"/>
                <a:sym typeface="Asap Bold"/>
              </a:rPr>
              <a:t> để nhận diện.</a:t>
            </a:r>
            <a:endParaRPr lang="en-US" sz="2462" b="1">
              <a:solidFill>
                <a:srgbClr val="F8F8F8"/>
              </a:solidFill>
              <a:latin typeface="Asap Bold"/>
              <a:ea typeface="Asap Bold"/>
              <a:cs typeface="Asap Bold"/>
              <a:sym typeface="Asap Bold"/>
            </a:endParaRPr>
          </a:p>
        </p:txBody>
      </p:sp>
      <p:pic>
        <p:nvPicPr>
          <p:cNvPr id="23" name="Graphic 22">
            <a:extLst>
              <a:ext uri="{FF2B5EF4-FFF2-40B4-BE49-F238E27FC236}">
                <a16:creationId xmlns:a16="http://schemas.microsoft.com/office/drawing/2014/main" id="{704E883F-FFD8-D8D7-B05C-38E382E4C1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784488" y="5982152"/>
            <a:ext cx="1266628" cy="1266628"/>
          </a:xfrm>
          <a:prstGeom prst="rect">
            <a:avLst/>
          </a:prstGeom>
        </p:spPr>
      </p:pic>
      <p:pic>
        <p:nvPicPr>
          <p:cNvPr id="25" name="Picture 24" descr="A blue and purple logo&#10;&#10;AI-generated content may be incorrect.">
            <a:extLst>
              <a:ext uri="{FF2B5EF4-FFF2-40B4-BE49-F238E27FC236}">
                <a16:creationId xmlns:a16="http://schemas.microsoft.com/office/drawing/2014/main" id="{CCCBFEB0-29DF-8FE7-8272-D611B10E6B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5596" y="4776466"/>
            <a:ext cx="1492435" cy="1492435"/>
          </a:xfrm>
          <a:prstGeom prst="rect">
            <a:avLst/>
          </a:prstGeom>
        </p:spPr>
      </p:pic>
      <p:pic>
        <p:nvPicPr>
          <p:cNvPr id="27" name="Picture 26" descr="A computer chip with buttons and a square and a square with a square and a square with a square and a square with a square and a square with a square and a square with a square with&#10;&#10;AI-generated content may be incorrect.">
            <a:extLst>
              <a:ext uri="{FF2B5EF4-FFF2-40B4-BE49-F238E27FC236}">
                <a16:creationId xmlns:a16="http://schemas.microsoft.com/office/drawing/2014/main" id="{BCAD8D42-4D9A-66B7-9FD5-C0C46817547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71901" y="6711975"/>
            <a:ext cx="1492435" cy="1492435"/>
          </a:xfrm>
          <a:prstGeom prst="rect">
            <a:avLst/>
          </a:prstGeom>
        </p:spPr>
      </p:pic>
      <p:pic>
        <p:nvPicPr>
          <p:cNvPr id="29" name="Picture 28" descr="A white house with pink door and colorful dots&#10;&#10;AI-generated content may be incorrect.">
            <a:extLst>
              <a:ext uri="{FF2B5EF4-FFF2-40B4-BE49-F238E27FC236}">
                <a16:creationId xmlns:a16="http://schemas.microsoft.com/office/drawing/2014/main" id="{A83D209A-DBB5-0996-2844-E7DBB12DA40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50721" y="8035616"/>
            <a:ext cx="1492435" cy="1492435"/>
          </a:xfrm>
          <a:prstGeom prst="rect">
            <a:avLst/>
          </a:prstGeom>
        </p:spPr>
      </p:pic>
      <p:pic>
        <p:nvPicPr>
          <p:cNvPr id="31" name="Picture 30" descr="A blue symbol with a black background&#10;&#10;AI-generated content may be incorrect.">
            <a:extLst>
              <a:ext uri="{FF2B5EF4-FFF2-40B4-BE49-F238E27FC236}">
                <a16:creationId xmlns:a16="http://schemas.microsoft.com/office/drawing/2014/main" id="{50315604-5823-B97E-BB2E-3288820B939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94817" y="3876873"/>
            <a:ext cx="1266627" cy="1266627"/>
          </a:xfrm>
          <a:prstGeom prst="rect">
            <a:avLst/>
          </a:prstGeom>
        </p:spPr>
      </p:pic>
      <p:pic>
        <p:nvPicPr>
          <p:cNvPr id="35" name="Picture 34" descr="A blue circular arrows with a gear in center&#10;&#10;AI-generated content may be incorrect.">
            <a:extLst>
              <a:ext uri="{FF2B5EF4-FFF2-40B4-BE49-F238E27FC236}">
                <a16:creationId xmlns:a16="http://schemas.microsoft.com/office/drawing/2014/main" id="{AC0B90A4-5894-43D2-E150-49142435C24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805589" y="4776466"/>
            <a:ext cx="1377596" cy="1377596"/>
          </a:xfrm>
          <a:prstGeom prst="rect">
            <a:avLst/>
          </a:prstGeom>
        </p:spPr>
      </p:pic>
      <p:pic>
        <p:nvPicPr>
          <p:cNvPr id="37" name="Picture 36" descr="A purple star and line&#10;&#10;AI-generated content may be incorrect.">
            <a:extLst>
              <a:ext uri="{FF2B5EF4-FFF2-40B4-BE49-F238E27FC236}">
                <a16:creationId xmlns:a16="http://schemas.microsoft.com/office/drawing/2014/main" id="{8D82969E-A19A-333B-772D-77CC8C1C012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3929541" y="6936820"/>
            <a:ext cx="1492435" cy="1492435"/>
          </a:xfrm>
          <a:prstGeom prst="rect">
            <a:avLst/>
          </a:prstGeom>
        </p:spPr>
      </p:pic>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8010284">
            <a:off x="13398703" y="-3003843"/>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6" name="Freeform 6"/>
          <p:cNvSpPr/>
          <p:nvPr/>
        </p:nvSpPr>
        <p:spPr>
          <a:xfrm rot="3154662">
            <a:off x="-6133743" y="6613445"/>
            <a:ext cx="11342890" cy="9156806"/>
          </a:xfrm>
          <a:custGeom>
            <a:avLst/>
            <a:gdLst/>
            <a:ahLst/>
            <a:cxnLst/>
            <a:rect l="l" t="t" r="r" b="b"/>
            <a:pathLst>
              <a:path w="11342890" h="9156806">
                <a:moveTo>
                  <a:pt x="0" y="0"/>
                </a:moveTo>
                <a:lnTo>
                  <a:pt x="11342891" y="0"/>
                </a:lnTo>
                <a:lnTo>
                  <a:pt x="11342891"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592924" y="4048358"/>
            <a:ext cx="9936504" cy="1942900"/>
          </a:xfrm>
          <a:prstGeom prst="rect">
            <a:avLst/>
          </a:prstGeom>
        </p:spPr>
        <p:txBody>
          <a:bodyPr lIns="0" tIns="0" rIns="0" bIns="0" rtlCol="0" anchor="t">
            <a:spAutoFit/>
          </a:bodyPr>
          <a:lstStyle/>
          <a:p>
            <a:pPr algn="ctr">
              <a:lnSpc>
                <a:spcPts val="14973"/>
              </a:lnSpc>
            </a:pPr>
            <a:r>
              <a:rPr lang="en-US" sz="13737">
                <a:solidFill>
                  <a:srgbClr val="4BD8BD"/>
                </a:solidFill>
                <a:latin typeface="Blanka"/>
                <a:ea typeface="Blanka"/>
                <a:cs typeface="Blanka"/>
                <a:sym typeface="Blanka"/>
              </a:rPr>
              <a:t>Thank you</a:t>
            </a:r>
          </a:p>
        </p:txBody>
      </p:sp>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3817075" y="2714211"/>
            <a:ext cx="1166750" cy="1166750"/>
          </a:xfrm>
          <a:custGeom>
            <a:avLst/>
            <a:gdLst/>
            <a:ahLst/>
            <a:cxnLst/>
            <a:rect l="l" t="t" r="r" b="b"/>
            <a:pathLst>
              <a:path w="1166750" h="1166750">
                <a:moveTo>
                  <a:pt x="0" y="0"/>
                </a:moveTo>
                <a:lnTo>
                  <a:pt x="1166750" y="0"/>
                </a:lnTo>
                <a:lnTo>
                  <a:pt x="1166750" y="1166750"/>
                </a:lnTo>
                <a:lnTo>
                  <a:pt x="0" y="116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936906" y="2834042"/>
            <a:ext cx="927089" cy="92708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sz="3600"/>
            </a:p>
          </p:txBody>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639"/>
                </a:lnSpc>
              </a:pPr>
              <a:r>
                <a:rPr lang="en-US" sz="3600" b="1">
                  <a:solidFill>
                    <a:srgbClr val="000000"/>
                  </a:solidFill>
                  <a:latin typeface="Asap Bold"/>
                  <a:ea typeface="Asap Bold"/>
                  <a:cs typeface="Asap Bold"/>
                  <a:sym typeface="Asap Bold"/>
                </a:rPr>
                <a:t>1</a:t>
              </a:r>
            </a:p>
          </p:txBody>
        </p:sp>
      </p:grpSp>
      <p:sp>
        <p:nvSpPr>
          <p:cNvPr id="7" name="Freeform 7"/>
          <p:cNvSpPr/>
          <p:nvPr/>
        </p:nvSpPr>
        <p:spPr>
          <a:xfrm>
            <a:off x="3817075" y="4532152"/>
            <a:ext cx="1166750" cy="1166750"/>
          </a:xfrm>
          <a:custGeom>
            <a:avLst/>
            <a:gdLst/>
            <a:ahLst/>
            <a:cxnLst/>
            <a:rect l="l" t="t" r="r" b="b"/>
            <a:pathLst>
              <a:path w="1166750" h="1166750">
                <a:moveTo>
                  <a:pt x="0" y="0"/>
                </a:moveTo>
                <a:lnTo>
                  <a:pt x="1166750" y="0"/>
                </a:lnTo>
                <a:lnTo>
                  <a:pt x="1166750" y="1166750"/>
                </a:lnTo>
                <a:lnTo>
                  <a:pt x="0" y="116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3936906" y="4651983"/>
            <a:ext cx="927089" cy="9270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sz="3600"/>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639"/>
                </a:lnSpc>
              </a:pPr>
              <a:r>
                <a:rPr lang="en-US" sz="3600" b="1">
                  <a:solidFill>
                    <a:srgbClr val="000000"/>
                  </a:solidFill>
                  <a:latin typeface="Asap Bold"/>
                  <a:ea typeface="Asap Bold"/>
                  <a:cs typeface="Asap Bold"/>
                  <a:sym typeface="Asap Bold"/>
                </a:rPr>
                <a:t>2</a:t>
              </a:r>
            </a:p>
          </p:txBody>
        </p:sp>
      </p:grpSp>
      <p:sp>
        <p:nvSpPr>
          <p:cNvPr id="11" name="Freeform 11"/>
          <p:cNvSpPr/>
          <p:nvPr/>
        </p:nvSpPr>
        <p:spPr>
          <a:xfrm>
            <a:off x="3817075" y="6350093"/>
            <a:ext cx="1166750" cy="1166750"/>
          </a:xfrm>
          <a:custGeom>
            <a:avLst/>
            <a:gdLst/>
            <a:ahLst/>
            <a:cxnLst/>
            <a:rect l="l" t="t" r="r" b="b"/>
            <a:pathLst>
              <a:path w="1166750" h="1166750">
                <a:moveTo>
                  <a:pt x="0" y="0"/>
                </a:moveTo>
                <a:lnTo>
                  <a:pt x="1166750" y="0"/>
                </a:lnTo>
                <a:lnTo>
                  <a:pt x="1166750" y="1166750"/>
                </a:lnTo>
                <a:lnTo>
                  <a:pt x="0" y="116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3936906" y="6469924"/>
            <a:ext cx="927089" cy="9270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sz="3600"/>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639"/>
                </a:lnSpc>
              </a:pPr>
              <a:r>
                <a:rPr lang="en-US" sz="3600" b="1">
                  <a:solidFill>
                    <a:srgbClr val="000000"/>
                  </a:solidFill>
                  <a:latin typeface="Asap Bold"/>
                  <a:ea typeface="Asap Bold"/>
                  <a:cs typeface="Asap Bold"/>
                  <a:sym typeface="Asap Bold"/>
                </a:rPr>
                <a:t>3</a:t>
              </a:r>
            </a:p>
          </p:txBody>
        </p:sp>
      </p:grpSp>
      <p:sp>
        <p:nvSpPr>
          <p:cNvPr id="15" name="Freeform 15"/>
          <p:cNvSpPr/>
          <p:nvPr/>
        </p:nvSpPr>
        <p:spPr>
          <a:xfrm>
            <a:off x="10266925" y="5698902"/>
            <a:ext cx="1166750" cy="1166750"/>
          </a:xfrm>
          <a:custGeom>
            <a:avLst/>
            <a:gdLst/>
            <a:ahLst/>
            <a:cxnLst/>
            <a:rect l="l" t="t" r="r" b="b"/>
            <a:pathLst>
              <a:path w="1166750" h="1166750">
                <a:moveTo>
                  <a:pt x="0" y="0"/>
                </a:moveTo>
                <a:lnTo>
                  <a:pt x="1166750" y="0"/>
                </a:lnTo>
                <a:lnTo>
                  <a:pt x="1166750" y="1166750"/>
                </a:lnTo>
                <a:lnTo>
                  <a:pt x="0" y="116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6" name="Group 16"/>
          <p:cNvGrpSpPr/>
          <p:nvPr/>
        </p:nvGrpSpPr>
        <p:grpSpPr>
          <a:xfrm>
            <a:off x="10386756" y="5818733"/>
            <a:ext cx="927089" cy="92708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sz="3600"/>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639"/>
                </a:lnSpc>
              </a:pPr>
              <a:r>
                <a:rPr lang="en-US" sz="3600" b="1">
                  <a:solidFill>
                    <a:srgbClr val="000000"/>
                  </a:solidFill>
                  <a:latin typeface="Asap Bold"/>
                  <a:ea typeface="Asap Bold"/>
                  <a:cs typeface="Asap Bold"/>
                  <a:sym typeface="Asap Bold"/>
                </a:rPr>
                <a:t>4</a:t>
              </a:r>
            </a:p>
          </p:txBody>
        </p:sp>
      </p:grpSp>
      <p:sp>
        <p:nvSpPr>
          <p:cNvPr id="19" name="Freeform 19"/>
          <p:cNvSpPr/>
          <p:nvPr/>
        </p:nvSpPr>
        <p:spPr>
          <a:xfrm>
            <a:off x="10266925" y="7516843"/>
            <a:ext cx="1166750" cy="1166750"/>
          </a:xfrm>
          <a:custGeom>
            <a:avLst/>
            <a:gdLst/>
            <a:ahLst/>
            <a:cxnLst/>
            <a:rect l="l" t="t" r="r" b="b"/>
            <a:pathLst>
              <a:path w="1166750" h="1166750">
                <a:moveTo>
                  <a:pt x="0" y="0"/>
                </a:moveTo>
                <a:lnTo>
                  <a:pt x="1166750" y="0"/>
                </a:lnTo>
                <a:lnTo>
                  <a:pt x="1166750" y="1166750"/>
                </a:lnTo>
                <a:lnTo>
                  <a:pt x="0" y="116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0" name="Group 20"/>
          <p:cNvGrpSpPr/>
          <p:nvPr/>
        </p:nvGrpSpPr>
        <p:grpSpPr>
          <a:xfrm>
            <a:off x="10386756" y="7636674"/>
            <a:ext cx="927089" cy="92708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sz="3600"/>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639"/>
                </a:lnSpc>
              </a:pPr>
              <a:r>
                <a:rPr lang="en-US" sz="3600" b="1">
                  <a:solidFill>
                    <a:srgbClr val="000000"/>
                  </a:solidFill>
                  <a:latin typeface="Asap Bold"/>
                  <a:ea typeface="Asap Bold"/>
                  <a:cs typeface="Asap Bold"/>
                  <a:sym typeface="Asap Bold"/>
                </a:rPr>
                <a:t>5</a:t>
              </a:r>
            </a:p>
          </p:txBody>
        </p:sp>
      </p:grpSp>
      <p:sp>
        <p:nvSpPr>
          <p:cNvPr id="23" name="TextBox 23"/>
          <p:cNvSpPr txBox="1"/>
          <p:nvPr/>
        </p:nvSpPr>
        <p:spPr>
          <a:xfrm>
            <a:off x="115525" y="1997874"/>
            <a:ext cx="4284925" cy="5638800"/>
          </a:xfrm>
          <a:prstGeom prst="rect">
            <a:avLst/>
          </a:prstGeom>
        </p:spPr>
        <p:txBody>
          <a:bodyPr lIns="0" tIns="0" rIns="0" bIns="0" rtlCol="0" anchor="t">
            <a:spAutoFit/>
          </a:bodyPr>
          <a:lstStyle/>
          <a:p>
            <a:pPr algn="l">
              <a:lnSpc>
                <a:spcPts val="11148"/>
              </a:lnSpc>
            </a:pPr>
            <a:r>
              <a:rPr lang="en-US" sz="9290" b="1">
                <a:solidFill>
                  <a:srgbClr val="FF007E"/>
                </a:solidFill>
                <a:latin typeface="Cabin Bold"/>
                <a:ea typeface="Cabin Bold"/>
                <a:cs typeface="Cabin Bold"/>
                <a:sym typeface="Cabin Bold"/>
              </a:rPr>
              <a:t>Nội</a:t>
            </a:r>
            <a:r>
              <a:rPr lang="en-US" sz="9290" b="1">
                <a:solidFill>
                  <a:srgbClr val="F8F8F8"/>
                </a:solidFill>
                <a:latin typeface="Cabin Bold"/>
                <a:ea typeface="Cabin Bold"/>
                <a:cs typeface="Cabin Bold"/>
                <a:sym typeface="Cabin Bold"/>
              </a:rPr>
              <a:t> dung trình bày</a:t>
            </a:r>
          </a:p>
        </p:txBody>
      </p:sp>
      <p:sp>
        <p:nvSpPr>
          <p:cNvPr id="24" name="TextBox 24"/>
          <p:cNvSpPr txBox="1"/>
          <p:nvPr/>
        </p:nvSpPr>
        <p:spPr>
          <a:xfrm>
            <a:off x="5615974" y="2943924"/>
            <a:ext cx="4137403" cy="583250"/>
          </a:xfrm>
          <a:prstGeom prst="rect">
            <a:avLst/>
          </a:prstGeom>
        </p:spPr>
        <p:txBody>
          <a:bodyPr lIns="0" tIns="0" rIns="0" bIns="0" rtlCol="0" anchor="t">
            <a:spAutoFit/>
          </a:bodyPr>
          <a:lstStyle/>
          <a:p>
            <a:pPr algn="l">
              <a:lnSpc>
                <a:spcPts val="4602"/>
              </a:lnSpc>
            </a:pPr>
            <a:r>
              <a:rPr lang="en-US" sz="3287" b="1">
                <a:solidFill>
                  <a:srgbClr val="F8F8F8"/>
                </a:solidFill>
                <a:latin typeface="Asap Bold"/>
                <a:ea typeface="Asap Bold"/>
                <a:cs typeface="Asap Bold"/>
                <a:sym typeface="Asap Bold"/>
              </a:rPr>
              <a:t>Giới thiệu</a:t>
            </a:r>
          </a:p>
        </p:txBody>
      </p:sp>
      <p:sp>
        <p:nvSpPr>
          <p:cNvPr id="25" name="TextBox 25"/>
          <p:cNvSpPr txBox="1"/>
          <p:nvPr/>
        </p:nvSpPr>
        <p:spPr>
          <a:xfrm>
            <a:off x="5615974" y="4761865"/>
            <a:ext cx="4137403" cy="583250"/>
          </a:xfrm>
          <a:prstGeom prst="rect">
            <a:avLst/>
          </a:prstGeom>
        </p:spPr>
        <p:txBody>
          <a:bodyPr lIns="0" tIns="0" rIns="0" bIns="0" rtlCol="0" anchor="t">
            <a:spAutoFit/>
          </a:bodyPr>
          <a:lstStyle/>
          <a:p>
            <a:pPr algn="l">
              <a:lnSpc>
                <a:spcPts val="4602"/>
              </a:lnSpc>
            </a:pPr>
            <a:r>
              <a:rPr lang="en-US" sz="3287" b="1">
                <a:solidFill>
                  <a:srgbClr val="F8F8F8"/>
                </a:solidFill>
                <a:latin typeface="Asap Bold"/>
                <a:ea typeface="Asap Bold"/>
                <a:cs typeface="Asap Bold"/>
                <a:sym typeface="Asap Bold"/>
              </a:rPr>
              <a:t>Triển khai phần cứng</a:t>
            </a:r>
          </a:p>
        </p:txBody>
      </p:sp>
      <p:sp>
        <p:nvSpPr>
          <p:cNvPr id="26" name="TextBox 26"/>
          <p:cNvSpPr txBox="1"/>
          <p:nvPr/>
        </p:nvSpPr>
        <p:spPr>
          <a:xfrm>
            <a:off x="5615974" y="6579805"/>
            <a:ext cx="4137403" cy="583250"/>
          </a:xfrm>
          <a:prstGeom prst="rect">
            <a:avLst/>
          </a:prstGeom>
        </p:spPr>
        <p:txBody>
          <a:bodyPr lIns="0" tIns="0" rIns="0" bIns="0" rtlCol="0" anchor="t">
            <a:spAutoFit/>
          </a:bodyPr>
          <a:lstStyle/>
          <a:p>
            <a:pPr algn="l">
              <a:lnSpc>
                <a:spcPts val="4602"/>
              </a:lnSpc>
            </a:pPr>
            <a:r>
              <a:rPr lang="en-US" sz="3287" b="1">
                <a:solidFill>
                  <a:srgbClr val="F8F8F8"/>
                </a:solidFill>
                <a:latin typeface="Asap Bold"/>
                <a:ea typeface="Asap Bold"/>
                <a:cs typeface="Asap Bold"/>
                <a:sym typeface="Asap Bold"/>
              </a:rPr>
              <a:t>Triển khai phần mềm</a:t>
            </a:r>
          </a:p>
        </p:txBody>
      </p:sp>
      <p:sp>
        <p:nvSpPr>
          <p:cNvPr id="27" name="TextBox 27"/>
          <p:cNvSpPr txBox="1"/>
          <p:nvPr/>
        </p:nvSpPr>
        <p:spPr>
          <a:xfrm>
            <a:off x="12065824" y="5638102"/>
            <a:ext cx="4137403" cy="1164275"/>
          </a:xfrm>
          <a:prstGeom prst="rect">
            <a:avLst/>
          </a:prstGeom>
        </p:spPr>
        <p:txBody>
          <a:bodyPr lIns="0" tIns="0" rIns="0" bIns="0" rtlCol="0" anchor="t">
            <a:spAutoFit/>
          </a:bodyPr>
          <a:lstStyle/>
          <a:p>
            <a:pPr algn="l">
              <a:lnSpc>
                <a:spcPts val="4602"/>
              </a:lnSpc>
            </a:pPr>
            <a:r>
              <a:rPr lang="en-US" sz="3287" b="1">
                <a:solidFill>
                  <a:srgbClr val="F8F8F8"/>
                </a:solidFill>
                <a:latin typeface="Asap Bold"/>
                <a:ea typeface="Asap Bold"/>
                <a:cs typeface="Asap Bold"/>
                <a:sym typeface="Asap Bold"/>
              </a:rPr>
              <a:t>Tính năng và Chức năng</a:t>
            </a:r>
          </a:p>
        </p:txBody>
      </p:sp>
      <p:sp>
        <p:nvSpPr>
          <p:cNvPr id="28" name="TextBox 28"/>
          <p:cNvSpPr txBox="1"/>
          <p:nvPr/>
        </p:nvSpPr>
        <p:spPr>
          <a:xfrm>
            <a:off x="12065824" y="7456043"/>
            <a:ext cx="4137403" cy="1164275"/>
          </a:xfrm>
          <a:prstGeom prst="rect">
            <a:avLst/>
          </a:prstGeom>
        </p:spPr>
        <p:txBody>
          <a:bodyPr lIns="0" tIns="0" rIns="0" bIns="0" rtlCol="0" anchor="t">
            <a:spAutoFit/>
          </a:bodyPr>
          <a:lstStyle/>
          <a:p>
            <a:pPr algn="l">
              <a:lnSpc>
                <a:spcPts val="4602"/>
              </a:lnSpc>
            </a:pPr>
            <a:r>
              <a:rPr lang="en-US" sz="3287" b="1">
                <a:solidFill>
                  <a:srgbClr val="F8F8F8"/>
                </a:solidFill>
                <a:latin typeface="Asap Bold"/>
                <a:ea typeface="Asap Bold"/>
                <a:cs typeface="Asap Bold"/>
                <a:sym typeface="Asap Bold"/>
              </a:rPr>
              <a:t>Kết luận và Hướng phát triển</a:t>
            </a:r>
          </a:p>
        </p:txBody>
      </p:sp>
      <p:sp>
        <p:nvSpPr>
          <p:cNvPr id="29" name="TextBox 29"/>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30" name="Freeform 30"/>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31" name="Freeform 31"/>
          <p:cNvSpPr/>
          <p:nvPr/>
        </p:nvSpPr>
        <p:spPr>
          <a:xfrm rot="-387920">
            <a:off x="10936289" y="1026912"/>
            <a:ext cx="3424176" cy="3264462"/>
          </a:xfrm>
          <a:custGeom>
            <a:avLst/>
            <a:gdLst/>
            <a:ahLst/>
            <a:cxnLst/>
            <a:rect l="l" t="t" r="r" b="b"/>
            <a:pathLst>
              <a:path w="3089455" h="3293398">
                <a:moveTo>
                  <a:pt x="0" y="0"/>
                </a:moveTo>
                <a:lnTo>
                  <a:pt x="3089455" y="0"/>
                </a:lnTo>
                <a:lnTo>
                  <a:pt x="3089455" y="3293398"/>
                </a:lnTo>
                <a:lnTo>
                  <a:pt x="0" y="32933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Freeform 32"/>
          <p:cNvSpPr/>
          <p:nvPr/>
        </p:nvSpPr>
        <p:spPr>
          <a:xfrm rot="-2700000">
            <a:off x="10140050" y="7672120"/>
            <a:ext cx="13317763" cy="4818609"/>
          </a:xfrm>
          <a:custGeom>
            <a:avLst/>
            <a:gdLst/>
            <a:ahLst/>
            <a:cxnLst/>
            <a:rect l="l" t="t" r="r" b="b"/>
            <a:pathLst>
              <a:path w="13317763" h="4818609">
                <a:moveTo>
                  <a:pt x="0" y="0"/>
                </a:moveTo>
                <a:lnTo>
                  <a:pt x="13317764" y="0"/>
                </a:lnTo>
                <a:lnTo>
                  <a:pt x="13317764" y="4818609"/>
                </a:lnTo>
                <a:lnTo>
                  <a:pt x="0" y="4818609"/>
                </a:lnTo>
                <a:lnTo>
                  <a:pt x="0" y="0"/>
                </a:lnTo>
                <a:close/>
              </a:path>
            </a:pathLst>
          </a:custGeom>
          <a:blipFill>
            <a:blip r:embed="rId8">
              <a:alphaModFix amt="60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3" name="Freeform 33"/>
          <p:cNvSpPr/>
          <p:nvPr/>
        </p:nvSpPr>
        <p:spPr>
          <a:xfrm rot="1746997">
            <a:off x="-4003345" y="7797530"/>
            <a:ext cx="10064090" cy="3641371"/>
          </a:xfrm>
          <a:custGeom>
            <a:avLst/>
            <a:gdLst/>
            <a:ahLst/>
            <a:cxnLst/>
            <a:rect l="l" t="t" r="r" b="b"/>
            <a:pathLst>
              <a:path w="10064090" h="3641371">
                <a:moveTo>
                  <a:pt x="0" y="0"/>
                </a:moveTo>
                <a:lnTo>
                  <a:pt x="10064090" y="0"/>
                </a:lnTo>
                <a:lnTo>
                  <a:pt x="10064090" y="3641371"/>
                </a:lnTo>
                <a:lnTo>
                  <a:pt x="0" y="3641371"/>
                </a:lnTo>
                <a:lnTo>
                  <a:pt x="0" y="0"/>
                </a:lnTo>
                <a:close/>
              </a:path>
            </a:pathLst>
          </a:custGeom>
          <a:blipFill>
            <a:blip r:embed="rId8">
              <a:alphaModFix amt="60000"/>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4578523" y="8985885"/>
            <a:ext cx="2680777" cy="502293"/>
            <a:chOff x="0" y="0"/>
            <a:chExt cx="3574370" cy="669724"/>
          </a:xfrm>
        </p:grpSpPr>
        <p:sp>
          <p:nvSpPr>
            <p:cNvPr id="4" name="Freeform 4"/>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sp>
        <p:nvSpPr>
          <p:cNvPr id="7" name="Freeform 7"/>
          <p:cNvSpPr/>
          <p:nvPr/>
        </p:nvSpPr>
        <p:spPr>
          <a:xfrm>
            <a:off x="-138555" y="2737563"/>
            <a:ext cx="6052203" cy="7392004"/>
          </a:xfrm>
          <a:custGeom>
            <a:avLst/>
            <a:gdLst/>
            <a:ahLst/>
            <a:cxnLst/>
            <a:rect l="l" t="t" r="r" b="b"/>
            <a:pathLst>
              <a:path w="6052203" h="7392004">
                <a:moveTo>
                  <a:pt x="0" y="0"/>
                </a:moveTo>
                <a:lnTo>
                  <a:pt x="6052203" y="0"/>
                </a:lnTo>
                <a:lnTo>
                  <a:pt x="6052203" y="7392004"/>
                </a:lnTo>
                <a:lnTo>
                  <a:pt x="0" y="7392004"/>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9" name="Freeform 9"/>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8"/>
            <a:stretch>
              <a:fillRect/>
            </a:stretch>
          </a:blipFill>
        </p:spPr>
        <p:txBody>
          <a:bodyPr/>
          <a:lstStyle/>
          <a:p>
            <a:endParaRPr lang="en-US"/>
          </a:p>
        </p:txBody>
      </p:sp>
      <p:sp>
        <p:nvSpPr>
          <p:cNvPr id="10" name="Freeform 10"/>
          <p:cNvSpPr/>
          <p:nvPr/>
        </p:nvSpPr>
        <p:spPr>
          <a:xfrm>
            <a:off x="5913648" y="844508"/>
            <a:ext cx="1166750" cy="1166750"/>
          </a:xfrm>
          <a:custGeom>
            <a:avLst/>
            <a:gdLst/>
            <a:ahLst/>
            <a:cxnLst/>
            <a:rect l="l" t="t" r="r" b="b"/>
            <a:pathLst>
              <a:path w="1166750" h="1166750">
                <a:moveTo>
                  <a:pt x="0" y="0"/>
                </a:moveTo>
                <a:lnTo>
                  <a:pt x="1166750" y="0"/>
                </a:lnTo>
                <a:lnTo>
                  <a:pt x="1166750" y="1166750"/>
                </a:lnTo>
                <a:lnTo>
                  <a:pt x="0" y="1166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6033479" y="964339"/>
            <a:ext cx="927089" cy="9270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1</a:t>
              </a:r>
            </a:p>
          </p:txBody>
        </p:sp>
      </p:grpSp>
      <p:sp>
        <p:nvSpPr>
          <p:cNvPr id="14" name="TextBox 14"/>
          <p:cNvSpPr txBox="1"/>
          <p:nvPr/>
        </p:nvSpPr>
        <p:spPr>
          <a:xfrm>
            <a:off x="7247856" y="1030110"/>
            <a:ext cx="5189956" cy="709820"/>
          </a:xfrm>
          <a:prstGeom prst="rect">
            <a:avLst/>
          </a:prstGeom>
        </p:spPr>
        <p:txBody>
          <a:bodyPr lIns="0" tIns="0" rIns="0" bIns="0" rtlCol="0" anchor="t">
            <a:spAutoFit/>
          </a:bodyPr>
          <a:lstStyle/>
          <a:p>
            <a:pPr algn="l">
              <a:lnSpc>
                <a:spcPts val="5773"/>
              </a:lnSpc>
            </a:pPr>
            <a:r>
              <a:rPr lang="en-US" sz="4123" b="1">
                <a:solidFill>
                  <a:srgbClr val="F8F8F8"/>
                </a:solidFill>
                <a:latin typeface="Asap Bold"/>
                <a:ea typeface="Asap Bold"/>
                <a:cs typeface="Asap Bold"/>
                <a:sym typeface="Asap Bold"/>
              </a:rPr>
              <a:t>GIỚI THIỆU</a:t>
            </a:r>
          </a:p>
        </p:txBody>
      </p:sp>
      <p:sp>
        <p:nvSpPr>
          <p:cNvPr id="15" name="TextBox 15"/>
          <p:cNvSpPr txBox="1"/>
          <p:nvPr/>
        </p:nvSpPr>
        <p:spPr>
          <a:xfrm>
            <a:off x="7247856" y="2744754"/>
            <a:ext cx="9251197" cy="3215209"/>
          </a:xfrm>
          <a:prstGeom prst="rect">
            <a:avLst/>
          </a:prstGeom>
        </p:spPr>
        <p:txBody>
          <a:bodyPr lIns="0" tIns="0" rIns="0" bIns="0" rtlCol="0" anchor="t">
            <a:spAutoFit/>
          </a:bodyPr>
          <a:lstStyle/>
          <a:p>
            <a:pPr algn="l">
              <a:lnSpc>
                <a:spcPts val="5158"/>
              </a:lnSpc>
              <a:spcBef>
                <a:spcPct val="0"/>
              </a:spcBef>
            </a:pPr>
            <a:r>
              <a:rPr lang="en-US" sz="3684" b="1">
                <a:solidFill>
                  <a:srgbClr val="FF007E"/>
                </a:solidFill>
                <a:latin typeface="Asap Bold"/>
                <a:ea typeface="Asap Bold"/>
                <a:cs typeface="Asap Bold"/>
                <a:sym typeface="Asap Bold"/>
              </a:rPr>
              <a:t>MIS</a:t>
            </a:r>
            <a:r>
              <a:rPr lang="en-US" sz="3684" b="1">
                <a:solidFill>
                  <a:srgbClr val="F8F8F8"/>
                </a:solidFill>
                <a:latin typeface="Asap Bold"/>
                <a:ea typeface="Asap Bold"/>
                <a:cs typeface="Asap Bold"/>
                <a:sym typeface="Asap Bold"/>
              </a:rPr>
              <a:t> Smart Assistant</a:t>
            </a:r>
            <a:r>
              <a:rPr lang="en-US" sz="3684">
                <a:solidFill>
                  <a:srgbClr val="F8F8F8"/>
                </a:solidFill>
                <a:latin typeface="Asap"/>
                <a:ea typeface="Asap"/>
                <a:cs typeface="Asap"/>
                <a:sym typeface="Asap"/>
              </a:rPr>
              <a:t> là một hệ thống trợ lý thông minh tích hợp IoT được phát triển để hỗ trợ người dùng trong các hoạt động hàng ngày thông qua giao tiếp bằng giọng nói và giao diện trực quan.</a:t>
            </a:r>
          </a:p>
        </p:txBody>
      </p:sp>
      <p:sp>
        <p:nvSpPr>
          <p:cNvPr id="16" name="Freeform 16"/>
          <p:cNvSpPr/>
          <p:nvPr/>
        </p:nvSpPr>
        <p:spPr>
          <a:xfrm rot="-1445969">
            <a:off x="11067765" y="7667324"/>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6">
            <a:extLst>
              <a:ext uri="{FF2B5EF4-FFF2-40B4-BE49-F238E27FC236}">
                <a16:creationId xmlns:a16="http://schemas.microsoft.com/office/drawing/2014/main" id="{6B4FCE2D-584D-B7E1-439B-70B8A0C25A74}"/>
              </a:ext>
            </a:extLst>
          </p:cNvPr>
          <p:cNvSpPr/>
          <p:nvPr/>
        </p:nvSpPr>
        <p:spPr>
          <a:xfrm rot="20154031">
            <a:off x="11220165" y="7819724"/>
            <a:ext cx="10103966" cy="8156656"/>
          </a:xfrm>
          <a:custGeom>
            <a:avLst/>
            <a:gdLst/>
            <a:ahLst/>
            <a:cxnLst/>
            <a:rect l="l" t="t" r="r" b="b"/>
            <a:pathLst>
              <a:path w="10103966" h="8156656">
                <a:moveTo>
                  <a:pt x="0" y="0"/>
                </a:moveTo>
                <a:lnTo>
                  <a:pt x="10103966" y="0"/>
                </a:lnTo>
                <a:lnTo>
                  <a:pt x="10103966" y="8156656"/>
                </a:lnTo>
                <a:lnTo>
                  <a:pt x="0" y="8156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543904">
            <a:off x="-858793" y="7690902"/>
            <a:ext cx="10103966" cy="8156656"/>
          </a:xfrm>
          <a:custGeom>
            <a:avLst/>
            <a:gdLst/>
            <a:ahLst/>
            <a:cxnLst/>
            <a:rect l="l" t="t" r="r" b="b"/>
            <a:pathLst>
              <a:path w="10103966" h="8156656">
                <a:moveTo>
                  <a:pt x="0" y="0"/>
                </a:moveTo>
                <a:lnTo>
                  <a:pt x="10103965" y="0"/>
                </a:lnTo>
                <a:lnTo>
                  <a:pt x="10103965"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59446">
            <a:off x="13111917" y="-3539846"/>
            <a:ext cx="7814506" cy="6308438"/>
          </a:xfrm>
          <a:custGeom>
            <a:avLst/>
            <a:gdLst/>
            <a:ahLst/>
            <a:cxnLst/>
            <a:rect l="l" t="t" r="r" b="b"/>
            <a:pathLst>
              <a:path w="7814506" h="6308438">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6" name="Freeform 6"/>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7" name="Freeform 7"/>
          <p:cNvSpPr/>
          <p:nvPr/>
        </p:nvSpPr>
        <p:spPr>
          <a:xfrm>
            <a:off x="4073359" y="567747"/>
            <a:ext cx="1166750" cy="1166750"/>
          </a:xfrm>
          <a:custGeom>
            <a:avLst/>
            <a:gdLst/>
            <a:ahLst/>
            <a:cxnLst/>
            <a:rect l="l" t="t" r="r" b="b"/>
            <a:pathLst>
              <a:path w="1166750" h="1166750">
                <a:moveTo>
                  <a:pt x="0" y="0"/>
                </a:moveTo>
                <a:lnTo>
                  <a:pt x="1166750" y="0"/>
                </a:lnTo>
                <a:lnTo>
                  <a:pt x="1166750" y="1166750"/>
                </a:lnTo>
                <a:lnTo>
                  <a:pt x="0" y="11667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4193189" y="687578"/>
            <a:ext cx="927089" cy="9270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2</a:t>
              </a:r>
            </a:p>
          </p:txBody>
        </p:sp>
      </p:grpSp>
      <p:grpSp>
        <p:nvGrpSpPr>
          <p:cNvPr id="11" name="Group 11"/>
          <p:cNvGrpSpPr/>
          <p:nvPr/>
        </p:nvGrpSpPr>
        <p:grpSpPr>
          <a:xfrm>
            <a:off x="6973783" y="3183231"/>
            <a:ext cx="3086100" cy="1543050"/>
            <a:chOff x="0" y="0"/>
            <a:chExt cx="812800" cy="406400"/>
          </a:xfrm>
        </p:grpSpPr>
        <p:sp>
          <p:nvSpPr>
            <p:cNvPr id="12" name="Freeform 12"/>
            <p:cNvSpPr/>
            <p:nvPr/>
          </p:nvSpPr>
          <p:spPr>
            <a:xfrm>
              <a:off x="0" y="0"/>
              <a:ext cx="812800" cy="406400"/>
            </a:xfrm>
            <a:custGeom>
              <a:avLst/>
              <a:gdLst/>
              <a:ahLst/>
              <a:cxnLst/>
              <a:rect l="l" t="t" r="r" b="b"/>
              <a:pathLst>
                <a:path w="812800" h="406400">
                  <a:moveTo>
                    <a:pt x="50173" y="0"/>
                  </a:moveTo>
                  <a:lnTo>
                    <a:pt x="762627" y="0"/>
                  </a:lnTo>
                  <a:cubicBezTo>
                    <a:pt x="775934" y="0"/>
                    <a:pt x="788695" y="5286"/>
                    <a:pt x="798105" y="14695"/>
                  </a:cubicBezTo>
                  <a:cubicBezTo>
                    <a:pt x="807514" y="24105"/>
                    <a:pt x="812800" y="36866"/>
                    <a:pt x="812800" y="50173"/>
                  </a:cubicBezTo>
                  <a:lnTo>
                    <a:pt x="812800" y="356227"/>
                  </a:lnTo>
                  <a:cubicBezTo>
                    <a:pt x="812800" y="369534"/>
                    <a:pt x="807514" y="382295"/>
                    <a:pt x="798105" y="391705"/>
                  </a:cubicBezTo>
                  <a:cubicBezTo>
                    <a:pt x="788695" y="401114"/>
                    <a:pt x="775934" y="406400"/>
                    <a:pt x="762627" y="406400"/>
                  </a:cubicBezTo>
                  <a:lnTo>
                    <a:pt x="50173" y="406400"/>
                  </a:lnTo>
                  <a:cubicBezTo>
                    <a:pt x="36866" y="406400"/>
                    <a:pt x="24105" y="401114"/>
                    <a:pt x="14695" y="391705"/>
                  </a:cubicBezTo>
                  <a:cubicBezTo>
                    <a:pt x="5286" y="382295"/>
                    <a:pt x="0" y="369534"/>
                    <a:pt x="0" y="356227"/>
                  </a:cubicBezTo>
                  <a:lnTo>
                    <a:pt x="0" y="50173"/>
                  </a:lnTo>
                  <a:cubicBezTo>
                    <a:pt x="0" y="36866"/>
                    <a:pt x="5286" y="24105"/>
                    <a:pt x="14695" y="14695"/>
                  </a:cubicBezTo>
                  <a:cubicBezTo>
                    <a:pt x="24105" y="5286"/>
                    <a:pt x="36866" y="0"/>
                    <a:pt x="50173" y="0"/>
                  </a:cubicBezTo>
                  <a:close/>
                </a:path>
              </a:pathLst>
            </a:custGeom>
            <a:solidFill>
              <a:srgbClr val="FF5757"/>
            </a:solidFill>
          </p:spPr>
          <p:txBody>
            <a:bodyPr/>
            <a:lstStyle/>
            <a:p>
              <a:endParaRPr lang="en-US"/>
            </a:p>
          </p:txBody>
        </p:sp>
        <p:sp>
          <p:nvSpPr>
            <p:cNvPr id="13" name="TextBox 13"/>
            <p:cNvSpPr txBox="1"/>
            <p:nvPr/>
          </p:nvSpPr>
          <p:spPr>
            <a:xfrm>
              <a:off x="0" y="-57150"/>
              <a:ext cx="812800" cy="463550"/>
            </a:xfrm>
            <a:prstGeom prst="rect">
              <a:avLst/>
            </a:prstGeom>
          </p:spPr>
          <p:txBody>
            <a:bodyPr lIns="254000" tIns="254000" rIns="254000" bIns="254000" rtlCol="0" anchor="ctr"/>
            <a:lstStyle/>
            <a:p>
              <a:pPr algn="ctr">
                <a:lnSpc>
                  <a:spcPts val="4199"/>
                </a:lnSpc>
              </a:pPr>
              <a:r>
                <a:rPr lang="en-US" sz="2999" b="1">
                  <a:solidFill>
                    <a:srgbClr val="7DCDF7"/>
                  </a:solidFill>
                  <a:latin typeface="Cabin Bold"/>
                  <a:ea typeface="Cabin Bold"/>
                  <a:cs typeface="Cabin Bold"/>
                  <a:sym typeface="Cabin Bold"/>
                </a:rPr>
                <a:t>PHẦN</a:t>
              </a:r>
              <a:r>
                <a:rPr lang="en-US" sz="2999" b="1">
                  <a:solidFill>
                    <a:srgbClr val="F8F8F8"/>
                  </a:solidFill>
                  <a:latin typeface="Cabin Bold"/>
                  <a:ea typeface="Cabin Bold"/>
                  <a:cs typeface="Cabin Bold"/>
                  <a:sym typeface="Cabin Bold"/>
                </a:rPr>
                <a:t> CỨNG</a:t>
              </a:r>
            </a:p>
          </p:txBody>
        </p:sp>
      </p:grpSp>
      <p:grpSp>
        <p:nvGrpSpPr>
          <p:cNvPr id="14" name="Group 14"/>
          <p:cNvGrpSpPr/>
          <p:nvPr/>
        </p:nvGrpSpPr>
        <p:grpSpPr>
          <a:xfrm>
            <a:off x="1581972" y="2272476"/>
            <a:ext cx="2762698" cy="1050369"/>
            <a:chOff x="0" y="0"/>
            <a:chExt cx="727624" cy="276641"/>
          </a:xfrm>
        </p:grpSpPr>
        <p:sp>
          <p:nvSpPr>
            <p:cNvPr id="15" name="Freeform 15"/>
            <p:cNvSpPr/>
            <p:nvPr/>
          </p:nvSpPr>
          <p:spPr>
            <a:xfrm>
              <a:off x="0" y="0"/>
              <a:ext cx="727624" cy="276641"/>
            </a:xfrm>
            <a:custGeom>
              <a:avLst/>
              <a:gdLst/>
              <a:ahLst/>
              <a:cxnLst/>
              <a:rect l="l" t="t" r="r" b="b"/>
              <a:pathLst>
                <a:path w="727624" h="276641">
                  <a:moveTo>
                    <a:pt x="56046" y="0"/>
                  </a:moveTo>
                  <a:lnTo>
                    <a:pt x="671578" y="0"/>
                  </a:lnTo>
                  <a:cubicBezTo>
                    <a:pt x="686443" y="0"/>
                    <a:pt x="700698" y="5905"/>
                    <a:pt x="711209" y="16416"/>
                  </a:cubicBezTo>
                  <a:cubicBezTo>
                    <a:pt x="721719" y="26926"/>
                    <a:pt x="727624" y="41182"/>
                    <a:pt x="727624" y="56046"/>
                  </a:cubicBezTo>
                  <a:lnTo>
                    <a:pt x="727624" y="220594"/>
                  </a:lnTo>
                  <a:cubicBezTo>
                    <a:pt x="727624" y="251548"/>
                    <a:pt x="702532" y="276641"/>
                    <a:pt x="671578" y="276641"/>
                  </a:cubicBezTo>
                  <a:lnTo>
                    <a:pt x="56046" y="276641"/>
                  </a:lnTo>
                  <a:cubicBezTo>
                    <a:pt x="25093" y="276641"/>
                    <a:pt x="0" y="251548"/>
                    <a:pt x="0" y="220594"/>
                  </a:cubicBezTo>
                  <a:lnTo>
                    <a:pt x="0" y="56046"/>
                  </a:lnTo>
                  <a:cubicBezTo>
                    <a:pt x="0" y="25093"/>
                    <a:pt x="25093" y="0"/>
                    <a:pt x="56046" y="0"/>
                  </a:cubicBezTo>
                  <a:close/>
                </a:path>
              </a:pathLst>
            </a:custGeom>
            <a:solidFill>
              <a:srgbClr val="0CC0DF"/>
            </a:solidFill>
          </p:spPr>
          <p:txBody>
            <a:bodyPr/>
            <a:lstStyle/>
            <a:p>
              <a:endParaRPr lang="en-US"/>
            </a:p>
          </p:txBody>
        </p:sp>
        <p:sp>
          <p:nvSpPr>
            <p:cNvPr id="16" name="TextBox 16"/>
            <p:cNvSpPr txBox="1"/>
            <p:nvPr/>
          </p:nvSpPr>
          <p:spPr>
            <a:xfrm>
              <a:off x="0" y="-38100"/>
              <a:ext cx="727624" cy="314741"/>
            </a:xfrm>
            <a:prstGeom prst="rect">
              <a:avLst/>
            </a:prstGeom>
          </p:spPr>
          <p:txBody>
            <a:bodyPr lIns="254000" tIns="254000" rIns="254000" bIns="254000" rtlCol="0" anchor="ctr"/>
            <a:lstStyle/>
            <a:p>
              <a:pPr algn="ctr">
                <a:lnSpc>
                  <a:spcPts val="2659"/>
                </a:lnSpc>
              </a:pPr>
              <a:r>
                <a:rPr lang="en-US" sz="1899">
                  <a:solidFill>
                    <a:srgbClr val="000000"/>
                  </a:solidFill>
                  <a:latin typeface="Asap"/>
                  <a:ea typeface="Asap"/>
                  <a:cs typeface="Asap"/>
                  <a:sym typeface="Asap"/>
                </a:rPr>
                <a:t>Vi điều khiển ESP32</a:t>
              </a:r>
            </a:p>
          </p:txBody>
        </p:sp>
      </p:grpSp>
      <p:grpSp>
        <p:nvGrpSpPr>
          <p:cNvPr id="17" name="Group 17"/>
          <p:cNvGrpSpPr/>
          <p:nvPr/>
        </p:nvGrpSpPr>
        <p:grpSpPr>
          <a:xfrm>
            <a:off x="12004174" y="1734497"/>
            <a:ext cx="2495550" cy="1411287"/>
            <a:chOff x="0" y="0"/>
            <a:chExt cx="657264" cy="371697"/>
          </a:xfrm>
        </p:grpSpPr>
        <p:sp>
          <p:nvSpPr>
            <p:cNvPr id="18" name="Freeform 18"/>
            <p:cNvSpPr/>
            <p:nvPr/>
          </p:nvSpPr>
          <p:spPr>
            <a:xfrm>
              <a:off x="0" y="0"/>
              <a:ext cx="657264" cy="371697"/>
            </a:xfrm>
            <a:custGeom>
              <a:avLst/>
              <a:gdLst/>
              <a:ahLst/>
              <a:cxnLst/>
              <a:rect l="l" t="t" r="r" b="b"/>
              <a:pathLst>
                <a:path w="657264" h="371697">
                  <a:moveTo>
                    <a:pt x="62046" y="0"/>
                  </a:moveTo>
                  <a:lnTo>
                    <a:pt x="595218" y="0"/>
                  </a:lnTo>
                  <a:cubicBezTo>
                    <a:pt x="611674" y="0"/>
                    <a:pt x="627456" y="6537"/>
                    <a:pt x="639091" y="18173"/>
                  </a:cubicBezTo>
                  <a:cubicBezTo>
                    <a:pt x="650727" y="29809"/>
                    <a:pt x="657264" y="45590"/>
                    <a:pt x="657264" y="62046"/>
                  </a:cubicBezTo>
                  <a:lnTo>
                    <a:pt x="657264" y="309651"/>
                  </a:lnTo>
                  <a:cubicBezTo>
                    <a:pt x="657264" y="326107"/>
                    <a:pt x="650727" y="341888"/>
                    <a:pt x="639091" y="353524"/>
                  </a:cubicBezTo>
                  <a:cubicBezTo>
                    <a:pt x="627456" y="365160"/>
                    <a:pt x="611674" y="371697"/>
                    <a:pt x="595218" y="371697"/>
                  </a:cubicBezTo>
                  <a:lnTo>
                    <a:pt x="62046" y="371697"/>
                  </a:lnTo>
                  <a:cubicBezTo>
                    <a:pt x="45590" y="371697"/>
                    <a:pt x="29809" y="365160"/>
                    <a:pt x="18173" y="353524"/>
                  </a:cubicBezTo>
                  <a:cubicBezTo>
                    <a:pt x="6537" y="341888"/>
                    <a:pt x="0" y="326107"/>
                    <a:pt x="0" y="309651"/>
                  </a:cubicBezTo>
                  <a:lnTo>
                    <a:pt x="0" y="62046"/>
                  </a:lnTo>
                  <a:cubicBezTo>
                    <a:pt x="0" y="45590"/>
                    <a:pt x="6537" y="29809"/>
                    <a:pt x="18173" y="18173"/>
                  </a:cubicBezTo>
                  <a:cubicBezTo>
                    <a:pt x="29809" y="6537"/>
                    <a:pt x="45590" y="0"/>
                    <a:pt x="62046" y="0"/>
                  </a:cubicBezTo>
                  <a:close/>
                </a:path>
              </a:pathLst>
            </a:custGeom>
            <a:solidFill>
              <a:srgbClr val="C7FFFA"/>
            </a:solidFill>
          </p:spPr>
          <p:txBody>
            <a:bodyPr/>
            <a:lstStyle/>
            <a:p>
              <a:endParaRPr lang="en-US"/>
            </a:p>
          </p:txBody>
        </p:sp>
        <p:sp>
          <p:nvSpPr>
            <p:cNvPr id="19" name="TextBox 19"/>
            <p:cNvSpPr txBox="1"/>
            <p:nvPr/>
          </p:nvSpPr>
          <p:spPr>
            <a:xfrm>
              <a:off x="0" y="-38100"/>
              <a:ext cx="657264" cy="409797"/>
            </a:xfrm>
            <a:prstGeom prst="rect">
              <a:avLst/>
            </a:prstGeom>
          </p:spPr>
          <p:txBody>
            <a:bodyPr lIns="254000" tIns="254000" rIns="254000" bIns="254000" rtlCol="0" anchor="ctr"/>
            <a:lstStyle/>
            <a:p>
              <a:pPr algn="ctr">
                <a:lnSpc>
                  <a:spcPts val="2659"/>
                </a:lnSpc>
              </a:pPr>
              <a:r>
                <a:rPr lang="en-US" sz="1899">
                  <a:solidFill>
                    <a:srgbClr val="000000"/>
                  </a:solidFill>
                  <a:latin typeface="Asap"/>
                  <a:ea typeface="Asap"/>
                  <a:cs typeface="Asap"/>
                  <a:sym typeface="Asap"/>
                </a:rPr>
                <a:t>Phụ kiện khác(Dây, Điện trở, Công tắc,..)</a:t>
              </a:r>
            </a:p>
          </p:txBody>
        </p:sp>
      </p:grpSp>
      <p:sp>
        <p:nvSpPr>
          <p:cNvPr id="20" name="TextBox 20"/>
          <p:cNvSpPr txBox="1"/>
          <p:nvPr/>
        </p:nvSpPr>
        <p:spPr>
          <a:xfrm>
            <a:off x="5407567" y="753350"/>
            <a:ext cx="6404916" cy="709820"/>
          </a:xfrm>
          <a:prstGeom prst="rect">
            <a:avLst/>
          </a:prstGeom>
        </p:spPr>
        <p:txBody>
          <a:bodyPr lIns="0" tIns="0" rIns="0" bIns="0" rtlCol="0" anchor="t">
            <a:spAutoFit/>
          </a:bodyPr>
          <a:lstStyle/>
          <a:p>
            <a:pPr algn="l">
              <a:lnSpc>
                <a:spcPts val="5773"/>
              </a:lnSpc>
            </a:pPr>
            <a:r>
              <a:rPr lang="en-US" sz="4123" b="1">
                <a:solidFill>
                  <a:srgbClr val="F8F8F8"/>
                </a:solidFill>
                <a:latin typeface="Asap Bold"/>
                <a:ea typeface="Asap Bold"/>
                <a:cs typeface="Asap Bold"/>
                <a:sym typeface="Asap Bold"/>
              </a:rPr>
              <a:t>TRIỂN KHAI PHẦN CỨNG</a:t>
            </a:r>
          </a:p>
        </p:txBody>
      </p:sp>
      <p:grpSp>
        <p:nvGrpSpPr>
          <p:cNvPr id="21" name="Group 21"/>
          <p:cNvGrpSpPr/>
          <p:nvPr/>
        </p:nvGrpSpPr>
        <p:grpSpPr>
          <a:xfrm>
            <a:off x="14578523" y="8985885"/>
            <a:ext cx="2680777" cy="502293"/>
            <a:chOff x="0" y="0"/>
            <a:chExt cx="3574370" cy="669724"/>
          </a:xfrm>
        </p:grpSpPr>
        <p:sp>
          <p:nvSpPr>
            <p:cNvPr id="22" name="Freeform 22"/>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TextBox 24"/>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grpSp>
        <p:nvGrpSpPr>
          <p:cNvPr id="25" name="Group 25"/>
          <p:cNvGrpSpPr/>
          <p:nvPr/>
        </p:nvGrpSpPr>
        <p:grpSpPr>
          <a:xfrm>
            <a:off x="12866962" y="4424619"/>
            <a:ext cx="2495550" cy="1098420"/>
            <a:chOff x="0" y="0"/>
            <a:chExt cx="657264" cy="289296"/>
          </a:xfrm>
        </p:grpSpPr>
        <p:sp>
          <p:nvSpPr>
            <p:cNvPr id="26" name="Freeform 26"/>
            <p:cNvSpPr/>
            <p:nvPr/>
          </p:nvSpPr>
          <p:spPr>
            <a:xfrm>
              <a:off x="0" y="0"/>
              <a:ext cx="657264" cy="289296"/>
            </a:xfrm>
            <a:custGeom>
              <a:avLst/>
              <a:gdLst/>
              <a:ahLst/>
              <a:cxnLst/>
              <a:rect l="l" t="t" r="r" b="b"/>
              <a:pathLst>
                <a:path w="657264" h="289296">
                  <a:moveTo>
                    <a:pt x="62046" y="0"/>
                  </a:moveTo>
                  <a:lnTo>
                    <a:pt x="595218" y="0"/>
                  </a:lnTo>
                  <a:cubicBezTo>
                    <a:pt x="611674" y="0"/>
                    <a:pt x="627456" y="6537"/>
                    <a:pt x="639091" y="18173"/>
                  </a:cubicBezTo>
                  <a:cubicBezTo>
                    <a:pt x="650727" y="29809"/>
                    <a:pt x="657264" y="45590"/>
                    <a:pt x="657264" y="62046"/>
                  </a:cubicBezTo>
                  <a:lnTo>
                    <a:pt x="657264" y="227250"/>
                  </a:lnTo>
                  <a:cubicBezTo>
                    <a:pt x="657264" y="261517"/>
                    <a:pt x="629485" y="289296"/>
                    <a:pt x="595218" y="289296"/>
                  </a:cubicBezTo>
                  <a:lnTo>
                    <a:pt x="62046" y="289296"/>
                  </a:lnTo>
                  <a:cubicBezTo>
                    <a:pt x="45590" y="289296"/>
                    <a:pt x="29809" y="282759"/>
                    <a:pt x="18173" y="271123"/>
                  </a:cubicBezTo>
                  <a:cubicBezTo>
                    <a:pt x="6537" y="259487"/>
                    <a:pt x="0" y="243706"/>
                    <a:pt x="0" y="227250"/>
                  </a:cubicBezTo>
                  <a:lnTo>
                    <a:pt x="0" y="62046"/>
                  </a:lnTo>
                  <a:cubicBezTo>
                    <a:pt x="0" y="45590"/>
                    <a:pt x="6537" y="29809"/>
                    <a:pt x="18173" y="18173"/>
                  </a:cubicBezTo>
                  <a:cubicBezTo>
                    <a:pt x="29809" y="6537"/>
                    <a:pt x="45590" y="0"/>
                    <a:pt x="62046" y="0"/>
                  </a:cubicBezTo>
                  <a:close/>
                </a:path>
              </a:pathLst>
            </a:custGeom>
            <a:solidFill>
              <a:srgbClr val="4BD8BD"/>
            </a:solidFill>
          </p:spPr>
          <p:txBody>
            <a:bodyPr/>
            <a:lstStyle/>
            <a:p>
              <a:endParaRPr lang="en-US"/>
            </a:p>
          </p:txBody>
        </p:sp>
        <p:sp>
          <p:nvSpPr>
            <p:cNvPr id="27" name="TextBox 27"/>
            <p:cNvSpPr txBox="1"/>
            <p:nvPr/>
          </p:nvSpPr>
          <p:spPr>
            <a:xfrm>
              <a:off x="0" y="-38100"/>
              <a:ext cx="657264" cy="327396"/>
            </a:xfrm>
            <a:prstGeom prst="rect">
              <a:avLst/>
            </a:prstGeom>
          </p:spPr>
          <p:txBody>
            <a:bodyPr lIns="254000" tIns="254000" rIns="254000" bIns="254000" rtlCol="0" anchor="ctr"/>
            <a:lstStyle/>
            <a:p>
              <a:pPr algn="ctr">
                <a:lnSpc>
                  <a:spcPts val="2659"/>
                </a:lnSpc>
              </a:pPr>
              <a:r>
                <a:rPr lang="en-US" sz="1899">
                  <a:solidFill>
                    <a:srgbClr val="000000"/>
                  </a:solidFill>
                  <a:latin typeface="Asap"/>
                  <a:ea typeface="Asap"/>
                  <a:cs typeface="Asap"/>
                  <a:sym typeface="Asap"/>
                </a:rPr>
                <a:t>Microphone KY-038 </a:t>
              </a:r>
            </a:p>
          </p:txBody>
        </p:sp>
      </p:grpSp>
      <p:grpSp>
        <p:nvGrpSpPr>
          <p:cNvPr id="28" name="Group 28"/>
          <p:cNvGrpSpPr/>
          <p:nvPr/>
        </p:nvGrpSpPr>
        <p:grpSpPr>
          <a:xfrm>
            <a:off x="11812483" y="6789864"/>
            <a:ext cx="2495550" cy="933450"/>
            <a:chOff x="0" y="0"/>
            <a:chExt cx="657264" cy="245847"/>
          </a:xfrm>
        </p:grpSpPr>
        <p:sp>
          <p:nvSpPr>
            <p:cNvPr id="29" name="Freeform 29"/>
            <p:cNvSpPr/>
            <p:nvPr/>
          </p:nvSpPr>
          <p:spPr>
            <a:xfrm>
              <a:off x="0" y="0"/>
              <a:ext cx="657264" cy="245847"/>
            </a:xfrm>
            <a:custGeom>
              <a:avLst/>
              <a:gdLst/>
              <a:ahLst/>
              <a:cxnLst/>
              <a:rect l="l" t="t" r="r" b="b"/>
              <a:pathLst>
                <a:path w="657264" h="245847">
                  <a:moveTo>
                    <a:pt x="62046" y="0"/>
                  </a:moveTo>
                  <a:lnTo>
                    <a:pt x="595218" y="0"/>
                  </a:lnTo>
                  <a:cubicBezTo>
                    <a:pt x="611674" y="0"/>
                    <a:pt x="627456" y="6537"/>
                    <a:pt x="639091" y="18173"/>
                  </a:cubicBezTo>
                  <a:cubicBezTo>
                    <a:pt x="650727" y="29809"/>
                    <a:pt x="657264" y="45590"/>
                    <a:pt x="657264" y="62046"/>
                  </a:cubicBezTo>
                  <a:lnTo>
                    <a:pt x="657264" y="183801"/>
                  </a:lnTo>
                  <a:cubicBezTo>
                    <a:pt x="657264" y="200257"/>
                    <a:pt x="650727" y="216038"/>
                    <a:pt x="639091" y="227674"/>
                  </a:cubicBezTo>
                  <a:cubicBezTo>
                    <a:pt x="627456" y="239310"/>
                    <a:pt x="611674" y="245847"/>
                    <a:pt x="595218" y="245847"/>
                  </a:cubicBezTo>
                  <a:lnTo>
                    <a:pt x="62046" y="245847"/>
                  </a:lnTo>
                  <a:cubicBezTo>
                    <a:pt x="45590" y="245847"/>
                    <a:pt x="29809" y="239310"/>
                    <a:pt x="18173" y="227674"/>
                  </a:cubicBezTo>
                  <a:cubicBezTo>
                    <a:pt x="6537" y="216038"/>
                    <a:pt x="0" y="200257"/>
                    <a:pt x="0" y="183801"/>
                  </a:cubicBezTo>
                  <a:lnTo>
                    <a:pt x="0" y="62046"/>
                  </a:lnTo>
                  <a:cubicBezTo>
                    <a:pt x="0" y="45590"/>
                    <a:pt x="6537" y="29809"/>
                    <a:pt x="18173" y="18173"/>
                  </a:cubicBezTo>
                  <a:cubicBezTo>
                    <a:pt x="29809" y="6537"/>
                    <a:pt x="45590" y="0"/>
                    <a:pt x="62046" y="0"/>
                  </a:cubicBezTo>
                  <a:close/>
                </a:path>
              </a:pathLst>
            </a:custGeom>
            <a:solidFill>
              <a:srgbClr val="5E17EB"/>
            </a:solidFill>
          </p:spPr>
          <p:txBody>
            <a:bodyPr/>
            <a:lstStyle/>
            <a:p>
              <a:endParaRPr lang="en-US"/>
            </a:p>
          </p:txBody>
        </p:sp>
        <p:sp>
          <p:nvSpPr>
            <p:cNvPr id="30" name="TextBox 30"/>
            <p:cNvSpPr txBox="1"/>
            <p:nvPr/>
          </p:nvSpPr>
          <p:spPr>
            <a:xfrm>
              <a:off x="0" y="-38100"/>
              <a:ext cx="657264" cy="283947"/>
            </a:xfrm>
            <a:prstGeom prst="rect">
              <a:avLst/>
            </a:prstGeom>
          </p:spPr>
          <p:txBody>
            <a:bodyPr lIns="254000" tIns="254000" rIns="254000" bIns="254000" rtlCol="0" anchor="ctr"/>
            <a:lstStyle/>
            <a:p>
              <a:pPr algn="ctr">
                <a:lnSpc>
                  <a:spcPts val="2659"/>
                </a:lnSpc>
              </a:pPr>
              <a:r>
                <a:rPr lang="en-US" sz="1899">
                  <a:solidFill>
                    <a:srgbClr val="F8F8F8"/>
                  </a:solidFill>
                  <a:latin typeface="Asap"/>
                  <a:ea typeface="Asap"/>
                  <a:cs typeface="Asap"/>
                  <a:sym typeface="Asap"/>
                </a:rPr>
                <a:t>LED RGB báo hiệu</a:t>
              </a:r>
            </a:p>
          </p:txBody>
        </p:sp>
      </p:grpSp>
      <p:grpSp>
        <p:nvGrpSpPr>
          <p:cNvPr id="31" name="Group 31"/>
          <p:cNvGrpSpPr/>
          <p:nvPr/>
        </p:nvGrpSpPr>
        <p:grpSpPr>
          <a:xfrm>
            <a:off x="3726860" y="6789864"/>
            <a:ext cx="2495550" cy="1077912"/>
            <a:chOff x="0" y="0"/>
            <a:chExt cx="657264" cy="283895"/>
          </a:xfrm>
        </p:grpSpPr>
        <p:sp>
          <p:nvSpPr>
            <p:cNvPr id="32" name="Freeform 32"/>
            <p:cNvSpPr/>
            <p:nvPr/>
          </p:nvSpPr>
          <p:spPr>
            <a:xfrm>
              <a:off x="0" y="0"/>
              <a:ext cx="657264" cy="283895"/>
            </a:xfrm>
            <a:custGeom>
              <a:avLst/>
              <a:gdLst/>
              <a:ahLst/>
              <a:cxnLst/>
              <a:rect l="l" t="t" r="r" b="b"/>
              <a:pathLst>
                <a:path w="657264" h="283895">
                  <a:moveTo>
                    <a:pt x="62046" y="0"/>
                  </a:moveTo>
                  <a:lnTo>
                    <a:pt x="595218" y="0"/>
                  </a:lnTo>
                  <a:cubicBezTo>
                    <a:pt x="611674" y="0"/>
                    <a:pt x="627456" y="6537"/>
                    <a:pt x="639091" y="18173"/>
                  </a:cubicBezTo>
                  <a:cubicBezTo>
                    <a:pt x="650727" y="29809"/>
                    <a:pt x="657264" y="45590"/>
                    <a:pt x="657264" y="62046"/>
                  </a:cubicBezTo>
                  <a:lnTo>
                    <a:pt x="657264" y="221849"/>
                  </a:lnTo>
                  <a:cubicBezTo>
                    <a:pt x="657264" y="238304"/>
                    <a:pt x="650727" y="254086"/>
                    <a:pt x="639091" y="265722"/>
                  </a:cubicBezTo>
                  <a:cubicBezTo>
                    <a:pt x="627456" y="277358"/>
                    <a:pt x="611674" y="283895"/>
                    <a:pt x="595218" y="283895"/>
                  </a:cubicBezTo>
                  <a:lnTo>
                    <a:pt x="62046" y="283895"/>
                  </a:lnTo>
                  <a:cubicBezTo>
                    <a:pt x="45590" y="283895"/>
                    <a:pt x="29809" y="277358"/>
                    <a:pt x="18173" y="265722"/>
                  </a:cubicBezTo>
                  <a:cubicBezTo>
                    <a:pt x="6537" y="254086"/>
                    <a:pt x="0" y="238304"/>
                    <a:pt x="0" y="221849"/>
                  </a:cubicBezTo>
                  <a:lnTo>
                    <a:pt x="0" y="62046"/>
                  </a:lnTo>
                  <a:cubicBezTo>
                    <a:pt x="0" y="45590"/>
                    <a:pt x="6537" y="29809"/>
                    <a:pt x="18173" y="18173"/>
                  </a:cubicBezTo>
                  <a:cubicBezTo>
                    <a:pt x="29809" y="6537"/>
                    <a:pt x="45590" y="0"/>
                    <a:pt x="62046" y="0"/>
                  </a:cubicBezTo>
                  <a:close/>
                </a:path>
              </a:pathLst>
            </a:custGeom>
            <a:solidFill>
              <a:srgbClr val="A6A6A6"/>
            </a:solidFill>
          </p:spPr>
          <p:txBody>
            <a:bodyPr/>
            <a:lstStyle/>
            <a:p>
              <a:endParaRPr lang="en-US"/>
            </a:p>
          </p:txBody>
        </p:sp>
        <p:sp>
          <p:nvSpPr>
            <p:cNvPr id="33" name="TextBox 33"/>
            <p:cNvSpPr txBox="1"/>
            <p:nvPr/>
          </p:nvSpPr>
          <p:spPr>
            <a:xfrm>
              <a:off x="0" y="-38100"/>
              <a:ext cx="657264" cy="321995"/>
            </a:xfrm>
            <a:prstGeom prst="rect">
              <a:avLst/>
            </a:prstGeom>
          </p:spPr>
          <p:txBody>
            <a:bodyPr lIns="254000" tIns="254000" rIns="254000" bIns="254000" rtlCol="0" anchor="ctr"/>
            <a:lstStyle/>
            <a:p>
              <a:pPr algn="ctr">
                <a:lnSpc>
                  <a:spcPts val="2659"/>
                </a:lnSpc>
              </a:pPr>
              <a:r>
                <a:rPr lang="en-US" sz="1899">
                  <a:solidFill>
                    <a:srgbClr val="000000"/>
                  </a:solidFill>
                  <a:latin typeface="Asap"/>
                  <a:ea typeface="Asap"/>
                  <a:cs typeface="Asap"/>
                  <a:sym typeface="Asap"/>
                </a:rPr>
                <a:t>Module khuếch đại âm thanh</a:t>
              </a:r>
            </a:p>
          </p:txBody>
        </p:sp>
      </p:grpSp>
      <p:grpSp>
        <p:nvGrpSpPr>
          <p:cNvPr id="34" name="Group 34"/>
          <p:cNvGrpSpPr/>
          <p:nvPr/>
        </p:nvGrpSpPr>
        <p:grpSpPr>
          <a:xfrm>
            <a:off x="7564333" y="7047049"/>
            <a:ext cx="2495550" cy="1066187"/>
            <a:chOff x="0" y="0"/>
            <a:chExt cx="657264" cy="280806"/>
          </a:xfrm>
        </p:grpSpPr>
        <p:sp>
          <p:nvSpPr>
            <p:cNvPr id="35" name="Freeform 35"/>
            <p:cNvSpPr/>
            <p:nvPr/>
          </p:nvSpPr>
          <p:spPr>
            <a:xfrm>
              <a:off x="0" y="0"/>
              <a:ext cx="657264" cy="280806"/>
            </a:xfrm>
            <a:custGeom>
              <a:avLst/>
              <a:gdLst/>
              <a:ahLst/>
              <a:cxnLst/>
              <a:rect l="l" t="t" r="r" b="b"/>
              <a:pathLst>
                <a:path w="657264" h="280806">
                  <a:moveTo>
                    <a:pt x="62046" y="0"/>
                  </a:moveTo>
                  <a:lnTo>
                    <a:pt x="595218" y="0"/>
                  </a:lnTo>
                  <a:cubicBezTo>
                    <a:pt x="611674" y="0"/>
                    <a:pt x="627456" y="6537"/>
                    <a:pt x="639091" y="18173"/>
                  </a:cubicBezTo>
                  <a:cubicBezTo>
                    <a:pt x="650727" y="29809"/>
                    <a:pt x="657264" y="45590"/>
                    <a:pt x="657264" y="62046"/>
                  </a:cubicBezTo>
                  <a:lnTo>
                    <a:pt x="657264" y="218761"/>
                  </a:lnTo>
                  <a:cubicBezTo>
                    <a:pt x="657264" y="235216"/>
                    <a:pt x="650727" y="250998"/>
                    <a:pt x="639091" y="262634"/>
                  </a:cubicBezTo>
                  <a:cubicBezTo>
                    <a:pt x="627456" y="274269"/>
                    <a:pt x="611674" y="280806"/>
                    <a:pt x="595218" y="280806"/>
                  </a:cubicBezTo>
                  <a:lnTo>
                    <a:pt x="62046" y="280806"/>
                  </a:lnTo>
                  <a:cubicBezTo>
                    <a:pt x="45590" y="280806"/>
                    <a:pt x="29809" y="274269"/>
                    <a:pt x="18173" y="262634"/>
                  </a:cubicBezTo>
                  <a:cubicBezTo>
                    <a:pt x="6537" y="250998"/>
                    <a:pt x="0" y="235216"/>
                    <a:pt x="0" y="218761"/>
                  </a:cubicBezTo>
                  <a:lnTo>
                    <a:pt x="0" y="62046"/>
                  </a:lnTo>
                  <a:cubicBezTo>
                    <a:pt x="0" y="45590"/>
                    <a:pt x="6537" y="29809"/>
                    <a:pt x="18173" y="18173"/>
                  </a:cubicBezTo>
                  <a:cubicBezTo>
                    <a:pt x="29809" y="6537"/>
                    <a:pt x="45590" y="0"/>
                    <a:pt x="62046" y="0"/>
                  </a:cubicBezTo>
                  <a:close/>
                </a:path>
              </a:pathLst>
            </a:custGeom>
            <a:solidFill>
              <a:srgbClr val="FF66C4"/>
            </a:solidFill>
          </p:spPr>
          <p:txBody>
            <a:bodyPr/>
            <a:lstStyle/>
            <a:p>
              <a:endParaRPr lang="en-US"/>
            </a:p>
          </p:txBody>
        </p:sp>
        <p:sp>
          <p:nvSpPr>
            <p:cNvPr id="36" name="TextBox 36"/>
            <p:cNvSpPr txBox="1"/>
            <p:nvPr/>
          </p:nvSpPr>
          <p:spPr>
            <a:xfrm>
              <a:off x="0" y="-38100"/>
              <a:ext cx="657264" cy="318906"/>
            </a:xfrm>
            <a:prstGeom prst="rect">
              <a:avLst/>
            </a:prstGeom>
          </p:spPr>
          <p:txBody>
            <a:bodyPr lIns="254000" tIns="254000" rIns="254000" bIns="254000" rtlCol="0" anchor="ctr"/>
            <a:lstStyle/>
            <a:p>
              <a:pPr algn="ctr">
                <a:lnSpc>
                  <a:spcPts val="2659"/>
                </a:lnSpc>
              </a:pPr>
              <a:r>
                <a:rPr lang="en-US" sz="1899">
                  <a:solidFill>
                    <a:srgbClr val="000000"/>
                  </a:solidFill>
                  <a:latin typeface="Asap"/>
                  <a:ea typeface="Asap"/>
                  <a:cs typeface="Asap"/>
                  <a:sym typeface="Asap"/>
                </a:rPr>
                <a:t>Loa 3w - 4ohm</a:t>
              </a:r>
            </a:p>
          </p:txBody>
        </p:sp>
      </p:grpSp>
      <p:grpSp>
        <p:nvGrpSpPr>
          <p:cNvPr id="37" name="Group 37"/>
          <p:cNvGrpSpPr/>
          <p:nvPr/>
        </p:nvGrpSpPr>
        <p:grpSpPr>
          <a:xfrm>
            <a:off x="1577809" y="4750813"/>
            <a:ext cx="2495550" cy="1235996"/>
            <a:chOff x="0" y="0"/>
            <a:chExt cx="657264" cy="325530"/>
          </a:xfrm>
        </p:grpSpPr>
        <p:sp>
          <p:nvSpPr>
            <p:cNvPr id="38" name="Freeform 38"/>
            <p:cNvSpPr/>
            <p:nvPr/>
          </p:nvSpPr>
          <p:spPr>
            <a:xfrm>
              <a:off x="0" y="0"/>
              <a:ext cx="657264" cy="325530"/>
            </a:xfrm>
            <a:custGeom>
              <a:avLst/>
              <a:gdLst/>
              <a:ahLst/>
              <a:cxnLst/>
              <a:rect l="l" t="t" r="r" b="b"/>
              <a:pathLst>
                <a:path w="657264" h="325530">
                  <a:moveTo>
                    <a:pt x="62046" y="0"/>
                  </a:moveTo>
                  <a:lnTo>
                    <a:pt x="595218" y="0"/>
                  </a:lnTo>
                  <a:cubicBezTo>
                    <a:pt x="611674" y="0"/>
                    <a:pt x="627456" y="6537"/>
                    <a:pt x="639091" y="18173"/>
                  </a:cubicBezTo>
                  <a:cubicBezTo>
                    <a:pt x="650727" y="29809"/>
                    <a:pt x="657264" y="45590"/>
                    <a:pt x="657264" y="62046"/>
                  </a:cubicBezTo>
                  <a:lnTo>
                    <a:pt x="657264" y="263484"/>
                  </a:lnTo>
                  <a:cubicBezTo>
                    <a:pt x="657264" y="279940"/>
                    <a:pt x="650727" y="295721"/>
                    <a:pt x="639091" y="307357"/>
                  </a:cubicBezTo>
                  <a:cubicBezTo>
                    <a:pt x="627456" y="318993"/>
                    <a:pt x="611674" y="325530"/>
                    <a:pt x="595218" y="325530"/>
                  </a:cubicBezTo>
                  <a:lnTo>
                    <a:pt x="62046" y="325530"/>
                  </a:lnTo>
                  <a:cubicBezTo>
                    <a:pt x="45590" y="325530"/>
                    <a:pt x="29809" y="318993"/>
                    <a:pt x="18173" y="307357"/>
                  </a:cubicBezTo>
                  <a:cubicBezTo>
                    <a:pt x="6537" y="295721"/>
                    <a:pt x="0" y="279940"/>
                    <a:pt x="0" y="263484"/>
                  </a:cubicBezTo>
                  <a:lnTo>
                    <a:pt x="0" y="62046"/>
                  </a:lnTo>
                  <a:cubicBezTo>
                    <a:pt x="0" y="45590"/>
                    <a:pt x="6537" y="29809"/>
                    <a:pt x="18173" y="18173"/>
                  </a:cubicBezTo>
                  <a:cubicBezTo>
                    <a:pt x="29809" y="6537"/>
                    <a:pt x="45590" y="0"/>
                    <a:pt x="62046" y="0"/>
                  </a:cubicBezTo>
                  <a:close/>
                </a:path>
              </a:pathLst>
            </a:custGeom>
            <a:solidFill>
              <a:srgbClr val="99B5FF"/>
            </a:solidFill>
          </p:spPr>
          <p:txBody>
            <a:bodyPr/>
            <a:lstStyle/>
            <a:p>
              <a:endParaRPr lang="en-US"/>
            </a:p>
          </p:txBody>
        </p:sp>
        <p:sp>
          <p:nvSpPr>
            <p:cNvPr id="39" name="TextBox 39"/>
            <p:cNvSpPr txBox="1"/>
            <p:nvPr/>
          </p:nvSpPr>
          <p:spPr>
            <a:xfrm>
              <a:off x="0" y="-38100"/>
              <a:ext cx="657264" cy="363630"/>
            </a:xfrm>
            <a:prstGeom prst="rect">
              <a:avLst/>
            </a:prstGeom>
          </p:spPr>
          <p:txBody>
            <a:bodyPr lIns="254000" tIns="254000" rIns="254000" bIns="254000" rtlCol="0" anchor="ctr"/>
            <a:lstStyle/>
            <a:p>
              <a:pPr algn="ctr">
                <a:lnSpc>
                  <a:spcPts val="2659"/>
                </a:lnSpc>
              </a:pPr>
              <a:r>
                <a:rPr lang="en-US" sz="1899">
                  <a:solidFill>
                    <a:srgbClr val="000000"/>
                  </a:solidFill>
                  <a:latin typeface="Asap"/>
                  <a:ea typeface="Asap"/>
                  <a:cs typeface="Asap"/>
                  <a:sym typeface="Asap"/>
                </a:rPr>
                <a:t>Màn hình LCD 16x2</a:t>
              </a:r>
            </a:p>
          </p:txBody>
        </p:sp>
      </p:grpSp>
      <p:sp>
        <p:nvSpPr>
          <p:cNvPr id="40" name="AutoShape 40"/>
          <p:cNvSpPr/>
          <p:nvPr/>
        </p:nvSpPr>
        <p:spPr>
          <a:xfrm>
            <a:off x="4344671" y="2797661"/>
            <a:ext cx="2629112" cy="1157096"/>
          </a:xfrm>
          <a:prstGeom prst="line">
            <a:avLst/>
          </a:prstGeom>
          <a:ln w="38100" cap="flat">
            <a:solidFill>
              <a:srgbClr val="FFFFFF"/>
            </a:solidFill>
            <a:prstDash val="solid"/>
            <a:headEnd type="none" w="sm" len="sm"/>
            <a:tailEnd type="none" w="sm" len="sm"/>
          </a:ln>
        </p:spPr>
        <p:txBody>
          <a:bodyPr/>
          <a:lstStyle/>
          <a:p>
            <a:endParaRPr lang="en-US"/>
          </a:p>
        </p:txBody>
      </p:sp>
      <p:sp>
        <p:nvSpPr>
          <p:cNvPr id="41" name="AutoShape 41"/>
          <p:cNvSpPr/>
          <p:nvPr/>
        </p:nvSpPr>
        <p:spPr>
          <a:xfrm flipV="1">
            <a:off x="4073359" y="4424814"/>
            <a:ext cx="2900424" cy="943997"/>
          </a:xfrm>
          <a:prstGeom prst="line">
            <a:avLst/>
          </a:prstGeom>
          <a:ln w="38100" cap="flat">
            <a:solidFill>
              <a:srgbClr val="FFFFFF"/>
            </a:solidFill>
            <a:prstDash val="solid"/>
            <a:headEnd type="none" w="sm" len="sm"/>
            <a:tailEnd type="none" w="sm" len="sm"/>
          </a:ln>
        </p:spPr>
        <p:txBody>
          <a:bodyPr/>
          <a:lstStyle/>
          <a:p>
            <a:endParaRPr lang="en-US"/>
          </a:p>
        </p:txBody>
      </p:sp>
      <p:sp>
        <p:nvSpPr>
          <p:cNvPr id="42" name="AutoShape 42"/>
          <p:cNvSpPr/>
          <p:nvPr/>
        </p:nvSpPr>
        <p:spPr>
          <a:xfrm flipH="1">
            <a:off x="10039604" y="2440141"/>
            <a:ext cx="1964570" cy="847971"/>
          </a:xfrm>
          <a:prstGeom prst="line">
            <a:avLst/>
          </a:prstGeom>
          <a:ln w="38100" cap="flat">
            <a:solidFill>
              <a:srgbClr val="FFFFFF"/>
            </a:solidFill>
            <a:prstDash val="solid"/>
            <a:headEnd type="none" w="sm" len="sm"/>
            <a:tailEnd type="none" w="sm" len="sm"/>
          </a:ln>
        </p:spPr>
        <p:txBody>
          <a:bodyPr/>
          <a:lstStyle/>
          <a:p>
            <a:endParaRPr lang="en-US"/>
          </a:p>
        </p:txBody>
      </p:sp>
      <p:sp>
        <p:nvSpPr>
          <p:cNvPr id="43" name="AutoShape 43"/>
          <p:cNvSpPr/>
          <p:nvPr/>
        </p:nvSpPr>
        <p:spPr>
          <a:xfrm flipH="1" flipV="1">
            <a:off x="10002962" y="4671600"/>
            <a:ext cx="3057296" cy="2118264"/>
          </a:xfrm>
          <a:prstGeom prst="line">
            <a:avLst/>
          </a:prstGeom>
          <a:ln w="38100" cap="flat">
            <a:solidFill>
              <a:srgbClr val="FFFFFF"/>
            </a:solidFill>
            <a:prstDash val="solid"/>
            <a:headEnd type="none" w="sm" len="sm"/>
            <a:tailEnd type="none" w="sm" len="sm"/>
          </a:ln>
        </p:spPr>
        <p:txBody>
          <a:bodyPr/>
          <a:lstStyle/>
          <a:p>
            <a:endParaRPr lang="en-US"/>
          </a:p>
        </p:txBody>
      </p:sp>
      <p:sp>
        <p:nvSpPr>
          <p:cNvPr id="44" name="AutoShape 44"/>
          <p:cNvSpPr/>
          <p:nvPr/>
        </p:nvSpPr>
        <p:spPr>
          <a:xfrm flipH="1" flipV="1">
            <a:off x="8516833" y="4726281"/>
            <a:ext cx="295275" cy="2320767"/>
          </a:xfrm>
          <a:prstGeom prst="line">
            <a:avLst/>
          </a:prstGeom>
          <a:ln w="38100" cap="flat">
            <a:solidFill>
              <a:srgbClr val="FFFFFF"/>
            </a:solidFill>
            <a:prstDash val="solid"/>
            <a:headEnd type="none" w="sm" len="sm"/>
            <a:tailEnd type="none" w="sm" len="sm"/>
          </a:ln>
        </p:spPr>
        <p:txBody>
          <a:bodyPr/>
          <a:lstStyle/>
          <a:p>
            <a:endParaRPr lang="en-US"/>
          </a:p>
        </p:txBody>
      </p:sp>
      <p:sp>
        <p:nvSpPr>
          <p:cNvPr id="45" name="AutoShape 45"/>
          <p:cNvSpPr/>
          <p:nvPr/>
        </p:nvSpPr>
        <p:spPr>
          <a:xfrm flipH="1" flipV="1">
            <a:off x="10059883" y="3954756"/>
            <a:ext cx="2807079" cy="1019073"/>
          </a:xfrm>
          <a:prstGeom prst="line">
            <a:avLst/>
          </a:prstGeom>
          <a:ln w="38100" cap="flat">
            <a:solidFill>
              <a:srgbClr val="FFFFFF"/>
            </a:solidFill>
            <a:prstDash val="solid"/>
            <a:headEnd type="none" w="sm" len="sm"/>
            <a:tailEnd type="none" w="sm" len="sm"/>
          </a:ln>
        </p:spPr>
        <p:txBody>
          <a:bodyPr/>
          <a:lstStyle/>
          <a:p>
            <a:endParaRPr lang="en-US"/>
          </a:p>
        </p:txBody>
      </p:sp>
      <p:sp>
        <p:nvSpPr>
          <p:cNvPr id="46" name="AutoShape 46"/>
          <p:cNvSpPr/>
          <p:nvPr/>
        </p:nvSpPr>
        <p:spPr>
          <a:xfrm flipV="1">
            <a:off x="4974635" y="4726281"/>
            <a:ext cx="2520125" cy="2063583"/>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pic>
        <p:nvPicPr>
          <p:cNvPr id="3" name="Picture 3"/>
          <p:cNvPicPr>
            <a:picLocks noChangeAspect="1"/>
          </p:cNvPicPr>
          <p:nvPr/>
        </p:nvPicPr>
        <p:blipFill>
          <a:blip r:embed="rId3"/>
          <a:stretch>
            <a:fillRect/>
          </a:stretch>
        </p:blipFill>
        <p:spPr>
          <a:xfrm>
            <a:off x="11946054" y="-244698"/>
            <a:ext cx="5878034" cy="5878034"/>
          </a:xfrm>
          <a:prstGeom prst="rect">
            <a:avLst/>
          </a:prstGeom>
        </p:spPr>
      </p:pic>
      <p:sp>
        <p:nvSpPr>
          <p:cNvPr id="4" name="Freeform 4"/>
          <p:cNvSpPr/>
          <p:nvPr/>
        </p:nvSpPr>
        <p:spPr>
          <a:xfrm rot="3301940">
            <a:off x="-2976647" y="6044703"/>
            <a:ext cx="7092618" cy="4797189"/>
          </a:xfrm>
          <a:custGeom>
            <a:avLst/>
            <a:gdLst/>
            <a:ahLst/>
            <a:cxnLst/>
            <a:rect l="l" t="t" r="r" b="b"/>
            <a:pathLst>
              <a:path w="7092618" h="4797189">
                <a:moveTo>
                  <a:pt x="0" y="0"/>
                </a:moveTo>
                <a:lnTo>
                  <a:pt x="7092618" y="0"/>
                </a:lnTo>
                <a:lnTo>
                  <a:pt x="7092618" y="4797189"/>
                </a:lnTo>
                <a:lnTo>
                  <a:pt x="0" y="4797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6" name="Freeform 6"/>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6"/>
            <a:stretch>
              <a:fillRect/>
            </a:stretch>
          </a:blipFill>
        </p:spPr>
        <p:txBody>
          <a:bodyPr/>
          <a:lstStyle/>
          <a:p>
            <a:endParaRPr lang="en-US"/>
          </a:p>
        </p:txBody>
      </p:sp>
      <p:grpSp>
        <p:nvGrpSpPr>
          <p:cNvPr id="7" name="Group 7"/>
          <p:cNvGrpSpPr/>
          <p:nvPr/>
        </p:nvGrpSpPr>
        <p:grpSpPr>
          <a:xfrm>
            <a:off x="14578523" y="8985885"/>
            <a:ext cx="2680777" cy="502293"/>
            <a:chOff x="0" y="0"/>
            <a:chExt cx="3574370" cy="669724"/>
          </a:xfrm>
        </p:grpSpPr>
        <p:sp>
          <p:nvSpPr>
            <p:cNvPr id="8" name="Freeform 8"/>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TextBox 10"/>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sp>
        <p:nvSpPr>
          <p:cNvPr id="11" name="Freeform 11"/>
          <p:cNvSpPr/>
          <p:nvPr/>
        </p:nvSpPr>
        <p:spPr>
          <a:xfrm>
            <a:off x="1777015" y="1191609"/>
            <a:ext cx="1166750" cy="1166750"/>
          </a:xfrm>
          <a:custGeom>
            <a:avLst/>
            <a:gdLst/>
            <a:ahLst/>
            <a:cxnLst/>
            <a:rect l="l" t="t" r="r" b="b"/>
            <a:pathLst>
              <a:path w="1166750" h="1166750">
                <a:moveTo>
                  <a:pt x="0" y="0"/>
                </a:moveTo>
                <a:lnTo>
                  <a:pt x="1166750" y="0"/>
                </a:lnTo>
                <a:lnTo>
                  <a:pt x="1166750" y="1166750"/>
                </a:lnTo>
                <a:lnTo>
                  <a:pt x="0" y="11667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2" name="Group 12"/>
          <p:cNvGrpSpPr/>
          <p:nvPr/>
        </p:nvGrpSpPr>
        <p:grpSpPr>
          <a:xfrm>
            <a:off x="1896845" y="1311440"/>
            <a:ext cx="927089" cy="9270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3</a:t>
              </a:r>
            </a:p>
          </p:txBody>
        </p:sp>
      </p:grpSp>
      <p:sp>
        <p:nvSpPr>
          <p:cNvPr id="15" name="TextBox 15"/>
          <p:cNvSpPr txBox="1"/>
          <p:nvPr/>
        </p:nvSpPr>
        <p:spPr>
          <a:xfrm>
            <a:off x="3111223" y="1379681"/>
            <a:ext cx="5686945" cy="704882"/>
          </a:xfrm>
          <a:prstGeom prst="rect">
            <a:avLst/>
          </a:prstGeom>
        </p:spPr>
        <p:txBody>
          <a:bodyPr lIns="0" tIns="0" rIns="0" bIns="0" rtlCol="0" anchor="t">
            <a:spAutoFit/>
          </a:bodyPr>
          <a:lstStyle/>
          <a:p>
            <a:pPr algn="l">
              <a:lnSpc>
                <a:spcPts val="5773"/>
              </a:lnSpc>
            </a:pPr>
            <a:r>
              <a:rPr lang="en-US" sz="4123" b="1">
                <a:solidFill>
                  <a:srgbClr val="F8F8F8"/>
                </a:solidFill>
                <a:latin typeface="Asap Bold"/>
                <a:ea typeface="Asap Bold"/>
                <a:cs typeface="Asap Bold"/>
                <a:sym typeface="Asap Bold"/>
              </a:rPr>
              <a:t>TRIỂN KHAI PHẦN MỀM</a:t>
            </a:r>
          </a:p>
        </p:txBody>
      </p:sp>
      <p:sp>
        <p:nvSpPr>
          <p:cNvPr id="16" name="TextBox 16"/>
          <p:cNvSpPr txBox="1"/>
          <p:nvPr/>
        </p:nvSpPr>
        <p:spPr>
          <a:xfrm>
            <a:off x="3111223" y="2644238"/>
            <a:ext cx="6642377" cy="453842"/>
          </a:xfrm>
          <a:prstGeom prst="rect">
            <a:avLst/>
          </a:prstGeom>
        </p:spPr>
        <p:txBody>
          <a:bodyPr wrap="square" lIns="0" tIns="0" rIns="0" bIns="0" rtlCol="0" anchor="t">
            <a:spAutoFit/>
          </a:bodyPr>
          <a:lstStyle/>
          <a:p>
            <a:pPr algn="ctr">
              <a:lnSpc>
                <a:spcPts val="3875"/>
              </a:lnSpc>
              <a:spcBef>
                <a:spcPct val="0"/>
              </a:spcBef>
            </a:pPr>
            <a:r>
              <a:rPr lang="en-US" sz="2767" b="1">
                <a:solidFill>
                  <a:srgbClr val="F8F8F8"/>
                </a:solidFill>
                <a:latin typeface="Asap Bold"/>
                <a:ea typeface="Asap Bold"/>
                <a:cs typeface="Asap Bold"/>
                <a:sym typeface="Asap Bold"/>
              </a:rPr>
              <a:t> </a:t>
            </a:r>
            <a:r>
              <a:rPr lang="en-US" sz="2767" b="1">
                <a:solidFill>
                  <a:srgbClr val="FF5757"/>
                </a:solidFill>
                <a:latin typeface="Asap Bold"/>
                <a:ea typeface="Asap Bold"/>
                <a:cs typeface="Asap Bold"/>
                <a:sym typeface="Asap Bold"/>
              </a:rPr>
              <a:t>Model </a:t>
            </a:r>
            <a:r>
              <a:rPr lang="en-US" sz="2767" b="1">
                <a:solidFill>
                  <a:srgbClr val="F8F8F8"/>
                </a:solidFill>
                <a:latin typeface="Asap Bold"/>
                <a:ea typeface="Asap Bold"/>
                <a:cs typeface="Asap Bold"/>
                <a:sym typeface="Asap Bold"/>
              </a:rPr>
              <a:t>- </a:t>
            </a:r>
            <a:r>
              <a:rPr lang="en-US" sz="2767" b="1">
                <a:solidFill>
                  <a:srgbClr val="4BD8BD"/>
                </a:solidFill>
                <a:latin typeface="Asap Bold"/>
                <a:ea typeface="Asap Bold"/>
                <a:cs typeface="Asap Bold"/>
                <a:sym typeface="Asap Bold"/>
              </a:rPr>
              <a:t>View </a:t>
            </a:r>
            <a:r>
              <a:rPr lang="en-US" sz="2767" b="1">
                <a:solidFill>
                  <a:srgbClr val="F8F8F8"/>
                </a:solidFill>
                <a:latin typeface="Asap Bold"/>
                <a:ea typeface="Asap Bold"/>
                <a:cs typeface="Asap Bold"/>
                <a:sym typeface="Asap Bold"/>
              </a:rPr>
              <a:t>- </a:t>
            </a:r>
            <a:r>
              <a:rPr lang="en-US" sz="2767" b="1">
                <a:solidFill>
                  <a:srgbClr val="38B6FF"/>
                </a:solidFill>
                <a:latin typeface="Asap Bold"/>
                <a:ea typeface="Asap Bold"/>
                <a:cs typeface="Asap Bold"/>
                <a:sym typeface="Asap Bold"/>
              </a:rPr>
              <a:t>Controller</a:t>
            </a:r>
            <a:r>
              <a:rPr lang="en-US" sz="2767" b="1">
                <a:solidFill>
                  <a:srgbClr val="F8F8F8"/>
                </a:solidFill>
                <a:latin typeface="Asap Bold"/>
                <a:ea typeface="Asap Bold"/>
                <a:cs typeface="Asap Bold"/>
                <a:sym typeface="Asap Bold"/>
              </a:rPr>
              <a:t> (MVC) pattern</a:t>
            </a:r>
          </a:p>
        </p:txBody>
      </p:sp>
      <p:sp>
        <p:nvSpPr>
          <p:cNvPr id="17" name="TextBox 17"/>
          <p:cNvSpPr txBox="1"/>
          <p:nvPr/>
        </p:nvSpPr>
        <p:spPr>
          <a:xfrm>
            <a:off x="710132" y="4383316"/>
            <a:ext cx="3049023" cy="1453693"/>
          </a:xfrm>
          <a:prstGeom prst="rect">
            <a:avLst/>
          </a:prstGeom>
        </p:spPr>
        <p:txBody>
          <a:bodyPr lIns="0" tIns="0" rIns="0" bIns="0" rtlCol="0" anchor="t">
            <a:spAutoFit/>
          </a:bodyPr>
          <a:lstStyle/>
          <a:p>
            <a:pPr algn="ctr">
              <a:lnSpc>
                <a:spcPts val="3875"/>
              </a:lnSpc>
              <a:spcBef>
                <a:spcPct val="0"/>
              </a:spcBef>
            </a:pPr>
            <a:r>
              <a:rPr lang="en-US" sz="2767" b="1">
                <a:solidFill>
                  <a:srgbClr val="FF5757"/>
                </a:solidFill>
                <a:latin typeface="Asap Bold"/>
                <a:ea typeface="Asap Bold"/>
                <a:cs typeface="Asap Bold"/>
                <a:sym typeface="Asap Bold"/>
              </a:rPr>
              <a:t>Model:</a:t>
            </a:r>
            <a:r>
              <a:rPr lang="en-US" sz="2767" b="1">
                <a:solidFill>
                  <a:srgbClr val="FF3131"/>
                </a:solidFill>
                <a:latin typeface="Asap Bold"/>
                <a:ea typeface="Asap Bold"/>
                <a:cs typeface="Asap Bold"/>
                <a:sym typeface="Asap Bold"/>
              </a:rPr>
              <a:t> </a:t>
            </a:r>
            <a:r>
              <a:rPr lang="en-US" sz="2767">
                <a:solidFill>
                  <a:srgbClr val="FFFFFF"/>
                </a:solidFill>
                <a:latin typeface="Asap"/>
                <a:ea typeface="Asap"/>
                <a:cs typeface="Asap"/>
                <a:sym typeface="Asap"/>
              </a:rPr>
              <a:t>Xử lý logic nghiệp vụ và tương tác với API</a:t>
            </a:r>
          </a:p>
        </p:txBody>
      </p:sp>
      <p:sp>
        <p:nvSpPr>
          <p:cNvPr id="18" name="TextBox 18"/>
          <p:cNvSpPr txBox="1"/>
          <p:nvPr/>
        </p:nvSpPr>
        <p:spPr>
          <a:xfrm>
            <a:off x="7036871" y="4446079"/>
            <a:ext cx="3522594" cy="967918"/>
          </a:xfrm>
          <a:prstGeom prst="rect">
            <a:avLst/>
          </a:prstGeom>
        </p:spPr>
        <p:txBody>
          <a:bodyPr lIns="0" tIns="0" rIns="0" bIns="0" rtlCol="0" anchor="t">
            <a:spAutoFit/>
          </a:bodyPr>
          <a:lstStyle/>
          <a:p>
            <a:pPr algn="ctr">
              <a:lnSpc>
                <a:spcPts val="3875"/>
              </a:lnSpc>
              <a:spcBef>
                <a:spcPct val="0"/>
              </a:spcBef>
            </a:pPr>
            <a:r>
              <a:rPr lang="en-US" sz="2767" b="1">
                <a:solidFill>
                  <a:srgbClr val="4BD8BD"/>
                </a:solidFill>
                <a:latin typeface="Asap Bold"/>
                <a:ea typeface="Asap Bold"/>
                <a:cs typeface="Asap Bold"/>
                <a:sym typeface="Asap Bold"/>
              </a:rPr>
              <a:t>View: </a:t>
            </a:r>
            <a:r>
              <a:rPr lang="en-US" sz="2767">
                <a:solidFill>
                  <a:srgbClr val="FFFFFF"/>
                </a:solidFill>
                <a:latin typeface="Asap"/>
                <a:ea typeface="Asap"/>
                <a:cs typeface="Asap"/>
                <a:sym typeface="Asap"/>
              </a:rPr>
              <a:t>Giao diện người dùng với PyQt5</a:t>
            </a:r>
          </a:p>
        </p:txBody>
      </p:sp>
      <p:sp>
        <p:nvSpPr>
          <p:cNvPr id="19" name="TextBox 19"/>
          <p:cNvSpPr txBox="1"/>
          <p:nvPr/>
        </p:nvSpPr>
        <p:spPr>
          <a:xfrm>
            <a:off x="4175705" y="6565439"/>
            <a:ext cx="2636074" cy="1453693"/>
          </a:xfrm>
          <a:prstGeom prst="rect">
            <a:avLst/>
          </a:prstGeom>
        </p:spPr>
        <p:txBody>
          <a:bodyPr lIns="0" tIns="0" rIns="0" bIns="0" rtlCol="0" anchor="t">
            <a:spAutoFit/>
          </a:bodyPr>
          <a:lstStyle/>
          <a:p>
            <a:pPr algn="ctr">
              <a:lnSpc>
                <a:spcPts val="3875"/>
              </a:lnSpc>
              <a:spcBef>
                <a:spcPct val="0"/>
              </a:spcBef>
            </a:pPr>
            <a:r>
              <a:rPr lang="en-US" sz="2767" b="1">
                <a:solidFill>
                  <a:srgbClr val="38B6FF"/>
                </a:solidFill>
                <a:latin typeface="Asap Bold"/>
                <a:ea typeface="Asap Bold"/>
                <a:cs typeface="Asap Bold"/>
                <a:sym typeface="Asap Bold"/>
              </a:rPr>
              <a:t>Controller:</a:t>
            </a:r>
            <a:r>
              <a:rPr lang="en-US" sz="2767">
                <a:solidFill>
                  <a:srgbClr val="38B6FF"/>
                </a:solidFill>
                <a:latin typeface="Asap"/>
                <a:ea typeface="Asap"/>
                <a:cs typeface="Asap"/>
                <a:sym typeface="Asap"/>
              </a:rPr>
              <a:t> </a:t>
            </a:r>
            <a:r>
              <a:rPr lang="en-US" sz="2767">
                <a:solidFill>
                  <a:srgbClr val="FFFFFF"/>
                </a:solidFill>
                <a:latin typeface="Asap"/>
                <a:ea typeface="Asap"/>
                <a:cs typeface="Asap"/>
                <a:sym typeface="Asap"/>
              </a:rPr>
              <a:t>Điều phối giữa Model và View</a:t>
            </a:r>
          </a:p>
        </p:txBody>
      </p:sp>
      <p:sp>
        <p:nvSpPr>
          <p:cNvPr id="20" name="AutoShape 20"/>
          <p:cNvSpPr/>
          <p:nvPr/>
        </p:nvSpPr>
        <p:spPr>
          <a:xfrm flipH="1">
            <a:off x="2195945" y="3126381"/>
            <a:ext cx="4037767" cy="1233972"/>
          </a:xfrm>
          <a:prstGeom prst="line">
            <a:avLst/>
          </a:prstGeom>
          <a:ln w="38100" cap="flat">
            <a:solidFill>
              <a:srgbClr val="FFFFFF"/>
            </a:solidFill>
            <a:prstDash val="solid"/>
            <a:headEnd type="none" w="sm" len="sm"/>
            <a:tailEnd type="none" w="sm" len="sm"/>
          </a:ln>
        </p:spPr>
        <p:txBody>
          <a:bodyPr/>
          <a:lstStyle/>
          <a:p>
            <a:endParaRPr lang="en-US"/>
          </a:p>
        </p:txBody>
      </p:sp>
      <p:sp>
        <p:nvSpPr>
          <p:cNvPr id="21" name="AutoShape 21"/>
          <p:cNvSpPr/>
          <p:nvPr/>
        </p:nvSpPr>
        <p:spPr>
          <a:xfrm>
            <a:off x="2234643" y="5837009"/>
            <a:ext cx="3339202" cy="759710"/>
          </a:xfrm>
          <a:prstGeom prst="line">
            <a:avLst/>
          </a:prstGeom>
          <a:ln w="38100" cap="flat">
            <a:solidFill>
              <a:srgbClr val="FFFFFF"/>
            </a:solidFill>
            <a:prstDash val="solid"/>
            <a:headEnd type="none" w="sm" len="sm"/>
            <a:tailEnd type="none" w="sm" len="sm"/>
          </a:ln>
        </p:spPr>
        <p:txBody>
          <a:bodyPr/>
          <a:lstStyle/>
          <a:p>
            <a:endParaRPr lang="en-US"/>
          </a:p>
        </p:txBody>
      </p:sp>
      <p:sp>
        <p:nvSpPr>
          <p:cNvPr id="22" name="AutoShape 22"/>
          <p:cNvSpPr/>
          <p:nvPr/>
        </p:nvSpPr>
        <p:spPr>
          <a:xfrm>
            <a:off x="6233712" y="3126381"/>
            <a:ext cx="2564456" cy="1386372"/>
          </a:xfrm>
          <a:prstGeom prst="line">
            <a:avLst/>
          </a:prstGeom>
          <a:ln w="38100" cap="flat">
            <a:solidFill>
              <a:srgbClr val="FFFFFF"/>
            </a:solidFill>
            <a:prstDash val="solid"/>
            <a:headEnd type="none" w="sm" len="sm"/>
            <a:tailEnd type="none" w="sm" len="sm"/>
          </a:ln>
        </p:spPr>
        <p:txBody>
          <a:bodyPr/>
          <a:lstStyle/>
          <a:p>
            <a:endParaRPr lang="en-US"/>
          </a:p>
        </p:txBody>
      </p:sp>
      <p:sp>
        <p:nvSpPr>
          <p:cNvPr id="23" name="AutoShape 23"/>
          <p:cNvSpPr/>
          <p:nvPr/>
        </p:nvSpPr>
        <p:spPr>
          <a:xfrm flipV="1">
            <a:off x="5453260" y="5413997"/>
            <a:ext cx="3344908" cy="1218117"/>
          </a:xfrm>
          <a:prstGeom prst="line">
            <a:avLst/>
          </a:prstGeom>
          <a:ln w="38100" cap="flat">
            <a:solidFill>
              <a:srgbClr val="FFFFFF"/>
            </a:solidFill>
            <a:prstDash val="solid"/>
            <a:headEnd type="none" w="sm" len="sm"/>
            <a:tailEnd type="none" w="sm" len="sm"/>
          </a:ln>
        </p:spPr>
        <p:txBody>
          <a:bodyPr/>
          <a:lstStyle/>
          <a:p>
            <a:endParaRPr lang="en-US"/>
          </a:p>
        </p:txBody>
      </p:sp>
      <p:sp>
        <p:nvSpPr>
          <p:cNvPr id="24" name="TextBox 24"/>
          <p:cNvSpPr txBox="1"/>
          <p:nvPr/>
        </p:nvSpPr>
        <p:spPr>
          <a:xfrm>
            <a:off x="15677466" y="2627644"/>
            <a:ext cx="645021" cy="482143"/>
          </a:xfrm>
          <a:prstGeom prst="rect">
            <a:avLst/>
          </a:prstGeom>
        </p:spPr>
        <p:txBody>
          <a:bodyPr lIns="0" tIns="0" rIns="0" bIns="0" rtlCol="0" anchor="t">
            <a:spAutoFit/>
          </a:bodyPr>
          <a:lstStyle/>
          <a:p>
            <a:pPr algn="ctr">
              <a:lnSpc>
                <a:spcPts val="3875"/>
              </a:lnSpc>
              <a:spcBef>
                <a:spcPct val="0"/>
              </a:spcBef>
            </a:pPr>
            <a:r>
              <a:rPr lang="en-US" sz="2767">
                <a:solidFill>
                  <a:srgbClr val="000000"/>
                </a:solidFill>
                <a:latin typeface="Asap"/>
                <a:ea typeface="Asap"/>
                <a:cs typeface="Asap"/>
                <a:sym typeface="Asap"/>
              </a:rPr>
              <a:t>64%</a:t>
            </a:r>
          </a:p>
        </p:txBody>
      </p:sp>
      <p:sp>
        <p:nvSpPr>
          <p:cNvPr id="25" name="TextBox 25"/>
          <p:cNvSpPr txBox="1"/>
          <p:nvPr/>
        </p:nvSpPr>
        <p:spPr>
          <a:xfrm>
            <a:off x="12947898" y="2952339"/>
            <a:ext cx="392532" cy="300461"/>
          </a:xfrm>
          <a:prstGeom prst="rect">
            <a:avLst/>
          </a:prstGeom>
        </p:spPr>
        <p:txBody>
          <a:bodyPr lIns="0" tIns="0" rIns="0" bIns="0" rtlCol="0" anchor="t">
            <a:spAutoFit/>
          </a:bodyPr>
          <a:lstStyle/>
          <a:p>
            <a:pPr algn="ctr">
              <a:lnSpc>
                <a:spcPts val="2358"/>
              </a:lnSpc>
              <a:spcBef>
                <a:spcPct val="0"/>
              </a:spcBef>
            </a:pPr>
            <a:r>
              <a:rPr lang="en-US" sz="1684">
                <a:solidFill>
                  <a:srgbClr val="000000"/>
                </a:solidFill>
                <a:latin typeface="Asap"/>
                <a:ea typeface="Asap"/>
                <a:cs typeface="Asap"/>
                <a:sym typeface="Asap"/>
              </a:rPr>
              <a:t>13%</a:t>
            </a:r>
          </a:p>
        </p:txBody>
      </p:sp>
      <p:sp>
        <p:nvSpPr>
          <p:cNvPr id="26" name="TextBox 26"/>
          <p:cNvSpPr txBox="1"/>
          <p:nvPr/>
        </p:nvSpPr>
        <p:spPr>
          <a:xfrm>
            <a:off x="13144164" y="1938068"/>
            <a:ext cx="278141" cy="300461"/>
          </a:xfrm>
          <a:prstGeom prst="rect">
            <a:avLst/>
          </a:prstGeom>
        </p:spPr>
        <p:txBody>
          <a:bodyPr lIns="0" tIns="0" rIns="0" bIns="0" rtlCol="0" anchor="t">
            <a:spAutoFit/>
          </a:bodyPr>
          <a:lstStyle/>
          <a:p>
            <a:pPr algn="ctr">
              <a:lnSpc>
                <a:spcPts val="2358"/>
              </a:lnSpc>
              <a:spcBef>
                <a:spcPct val="0"/>
              </a:spcBef>
            </a:pPr>
            <a:r>
              <a:rPr lang="en-US" sz="1684">
                <a:solidFill>
                  <a:srgbClr val="000000"/>
                </a:solidFill>
                <a:latin typeface="Asap"/>
                <a:ea typeface="Asap"/>
                <a:cs typeface="Asap"/>
                <a:sym typeface="Asap"/>
              </a:rPr>
              <a:t>8%</a:t>
            </a:r>
          </a:p>
        </p:txBody>
      </p:sp>
      <p:sp>
        <p:nvSpPr>
          <p:cNvPr id="27" name="TextBox 27"/>
          <p:cNvSpPr txBox="1"/>
          <p:nvPr/>
        </p:nvSpPr>
        <p:spPr>
          <a:xfrm>
            <a:off x="13683284" y="1288894"/>
            <a:ext cx="278141" cy="300461"/>
          </a:xfrm>
          <a:prstGeom prst="rect">
            <a:avLst/>
          </a:prstGeom>
        </p:spPr>
        <p:txBody>
          <a:bodyPr lIns="0" tIns="0" rIns="0" bIns="0" rtlCol="0" anchor="t">
            <a:spAutoFit/>
          </a:bodyPr>
          <a:lstStyle/>
          <a:p>
            <a:pPr algn="ctr">
              <a:lnSpc>
                <a:spcPts val="2358"/>
              </a:lnSpc>
              <a:spcBef>
                <a:spcPct val="0"/>
              </a:spcBef>
            </a:pPr>
            <a:r>
              <a:rPr lang="en-US" sz="1684">
                <a:solidFill>
                  <a:srgbClr val="000000"/>
                </a:solidFill>
                <a:latin typeface="Asap"/>
                <a:ea typeface="Asap"/>
                <a:cs typeface="Asap"/>
                <a:sym typeface="Asap"/>
              </a:rPr>
              <a:t>7%</a:t>
            </a:r>
          </a:p>
        </p:txBody>
      </p:sp>
      <p:sp>
        <p:nvSpPr>
          <p:cNvPr id="28" name="TextBox 28"/>
          <p:cNvSpPr txBox="1"/>
          <p:nvPr/>
        </p:nvSpPr>
        <p:spPr>
          <a:xfrm>
            <a:off x="14300382" y="891149"/>
            <a:ext cx="278141" cy="300461"/>
          </a:xfrm>
          <a:prstGeom prst="rect">
            <a:avLst/>
          </a:prstGeom>
        </p:spPr>
        <p:txBody>
          <a:bodyPr lIns="0" tIns="0" rIns="0" bIns="0" rtlCol="0" anchor="t">
            <a:spAutoFit/>
          </a:bodyPr>
          <a:lstStyle/>
          <a:p>
            <a:pPr algn="ctr">
              <a:lnSpc>
                <a:spcPts val="2358"/>
              </a:lnSpc>
              <a:spcBef>
                <a:spcPct val="0"/>
              </a:spcBef>
            </a:pPr>
            <a:r>
              <a:rPr lang="en-US" sz="1684">
                <a:solidFill>
                  <a:srgbClr val="000000"/>
                </a:solidFill>
                <a:latin typeface="Asap"/>
                <a:ea typeface="Asap"/>
                <a:cs typeface="Asap"/>
                <a:sym typeface="Asap"/>
              </a:rPr>
              <a:t>8%</a:t>
            </a:r>
          </a:p>
        </p:txBody>
      </p:sp>
      <p:grpSp>
        <p:nvGrpSpPr>
          <p:cNvPr id="29" name="Group 29"/>
          <p:cNvGrpSpPr/>
          <p:nvPr/>
        </p:nvGrpSpPr>
        <p:grpSpPr>
          <a:xfrm>
            <a:off x="10366930" y="6954439"/>
            <a:ext cx="491227" cy="429051"/>
            <a:chOff x="0" y="0"/>
            <a:chExt cx="129377" cy="113001"/>
          </a:xfrm>
        </p:grpSpPr>
        <p:sp>
          <p:nvSpPr>
            <p:cNvPr id="30" name="Freeform 30"/>
            <p:cNvSpPr/>
            <p:nvPr/>
          </p:nvSpPr>
          <p:spPr>
            <a:xfrm>
              <a:off x="0" y="0"/>
              <a:ext cx="129377" cy="113001"/>
            </a:xfrm>
            <a:custGeom>
              <a:avLst/>
              <a:gdLst/>
              <a:ahLst/>
              <a:cxnLst/>
              <a:rect l="l" t="t" r="r" b="b"/>
              <a:pathLst>
                <a:path w="129377" h="113001">
                  <a:moveTo>
                    <a:pt x="56501" y="0"/>
                  </a:moveTo>
                  <a:lnTo>
                    <a:pt x="72876" y="0"/>
                  </a:lnTo>
                  <a:cubicBezTo>
                    <a:pt x="87861" y="0"/>
                    <a:pt x="102232" y="5953"/>
                    <a:pt x="112828" y="16549"/>
                  </a:cubicBezTo>
                  <a:cubicBezTo>
                    <a:pt x="123424" y="27145"/>
                    <a:pt x="129377" y="41516"/>
                    <a:pt x="129377" y="56501"/>
                  </a:cubicBezTo>
                  <a:lnTo>
                    <a:pt x="129377" y="56501"/>
                  </a:lnTo>
                  <a:cubicBezTo>
                    <a:pt x="129377" y="87705"/>
                    <a:pt x="104080" y="113001"/>
                    <a:pt x="72876" y="113001"/>
                  </a:cubicBezTo>
                  <a:lnTo>
                    <a:pt x="56501" y="113001"/>
                  </a:lnTo>
                  <a:cubicBezTo>
                    <a:pt x="25296" y="113001"/>
                    <a:pt x="0" y="87705"/>
                    <a:pt x="0" y="56501"/>
                  </a:cubicBezTo>
                  <a:lnTo>
                    <a:pt x="0" y="56501"/>
                  </a:lnTo>
                  <a:cubicBezTo>
                    <a:pt x="0" y="25296"/>
                    <a:pt x="25296" y="0"/>
                    <a:pt x="56501" y="0"/>
                  </a:cubicBezTo>
                  <a:close/>
                </a:path>
              </a:pathLst>
            </a:custGeom>
            <a:solidFill>
              <a:srgbClr val="FF66C4"/>
            </a:solidFill>
          </p:spPr>
          <p:txBody>
            <a:bodyPr/>
            <a:lstStyle/>
            <a:p>
              <a:endParaRPr lang="en-US"/>
            </a:p>
          </p:txBody>
        </p:sp>
        <p:sp>
          <p:nvSpPr>
            <p:cNvPr id="31" name="TextBox 31"/>
            <p:cNvSpPr txBox="1"/>
            <p:nvPr/>
          </p:nvSpPr>
          <p:spPr>
            <a:xfrm>
              <a:off x="0" y="-38100"/>
              <a:ext cx="129377" cy="151101"/>
            </a:xfrm>
            <a:prstGeom prst="rect">
              <a:avLst/>
            </a:prstGeom>
          </p:spPr>
          <p:txBody>
            <a:bodyPr lIns="254000" tIns="254000" rIns="254000" bIns="254000" rtlCol="0" anchor="ctr"/>
            <a:lstStyle/>
            <a:p>
              <a:pPr algn="ctr">
                <a:lnSpc>
                  <a:spcPts val="2100"/>
                </a:lnSpc>
              </a:pPr>
              <a:endParaRPr/>
            </a:p>
          </p:txBody>
        </p:sp>
      </p:grpSp>
      <p:grpSp>
        <p:nvGrpSpPr>
          <p:cNvPr id="32" name="Group 32"/>
          <p:cNvGrpSpPr/>
          <p:nvPr/>
        </p:nvGrpSpPr>
        <p:grpSpPr>
          <a:xfrm>
            <a:off x="10366930" y="8551367"/>
            <a:ext cx="491227" cy="429051"/>
            <a:chOff x="0" y="0"/>
            <a:chExt cx="129377" cy="113001"/>
          </a:xfrm>
        </p:grpSpPr>
        <p:sp>
          <p:nvSpPr>
            <p:cNvPr id="33" name="Freeform 33"/>
            <p:cNvSpPr/>
            <p:nvPr/>
          </p:nvSpPr>
          <p:spPr>
            <a:xfrm>
              <a:off x="0" y="0"/>
              <a:ext cx="129377" cy="113001"/>
            </a:xfrm>
            <a:custGeom>
              <a:avLst/>
              <a:gdLst/>
              <a:ahLst/>
              <a:cxnLst/>
              <a:rect l="l" t="t" r="r" b="b"/>
              <a:pathLst>
                <a:path w="129377" h="113001">
                  <a:moveTo>
                    <a:pt x="56501" y="0"/>
                  </a:moveTo>
                  <a:lnTo>
                    <a:pt x="72876" y="0"/>
                  </a:lnTo>
                  <a:cubicBezTo>
                    <a:pt x="87861" y="0"/>
                    <a:pt x="102232" y="5953"/>
                    <a:pt x="112828" y="16549"/>
                  </a:cubicBezTo>
                  <a:cubicBezTo>
                    <a:pt x="123424" y="27145"/>
                    <a:pt x="129377" y="41516"/>
                    <a:pt x="129377" y="56501"/>
                  </a:cubicBezTo>
                  <a:lnTo>
                    <a:pt x="129377" y="56501"/>
                  </a:lnTo>
                  <a:cubicBezTo>
                    <a:pt x="129377" y="87705"/>
                    <a:pt x="104080" y="113001"/>
                    <a:pt x="72876" y="113001"/>
                  </a:cubicBezTo>
                  <a:lnTo>
                    <a:pt x="56501" y="113001"/>
                  </a:lnTo>
                  <a:cubicBezTo>
                    <a:pt x="25296" y="113001"/>
                    <a:pt x="0" y="87705"/>
                    <a:pt x="0" y="56501"/>
                  </a:cubicBezTo>
                  <a:lnTo>
                    <a:pt x="0" y="56501"/>
                  </a:lnTo>
                  <a:cubicBezTo>
                    <a:pt x="0" y="25296"/>
                    <a:pt x="25296" y="0"/>
                    <a:pt x="56501" y="0"/>
                  </a:cubicBezTo>
                  <a:close/>
                </a:path>
              </a:pathLst>
            </a:custGeom>
            <a:solidFill>
              <a:srgbClr val="A5FFFF"/>
            </a:solidFill>
          </p:spPr>
          <p:txBody>
            <a:bodyPr/>
            <a:lstStyle/>
            <a:p>
              <a:endParaRPr lang="en-US"/>
            </a:p>
          </p:txBody>
        </p:sp>
        <p:sp>
          <p:nvSpPr>
            <p:cNvPr id="34" name="TextBox 34"/>
            <p:cNvSpPr txBox="1"/>
            <p:nvPr/>
          </p:nvSpPr>
          <p:spPr>
            <a:xfrm>
              <a:off x="0" y="-38100"/>
              <a:ext cx="129377" cy="151101"/>
            </a:xfrm>
            <a:prstGeom prst="rect">
              <a:avLst/>
            </a:prstGeom>
          </p:spPr>
          <p:txBody>
            <a:bodyPr lIns="254000" tIns="254000" rIns="254000" bIns="254000" rtlCol="0" anchor="ctr"/>
            <a:lstStyle/>
            <a:p>
              <a:pPr algn="ctr">
                <a:lnSpc>
                  <a:spcPts val="2100"/>
                </a:lnSpc>
              </a:pPr>
              <a:endParaRPr/>
            </a:p>
          </p:txBody>
        </p:sp>
      </p:grpSp>
      <p:grpSp>
        <p:nvGrpSpPr>
          <p:cNvPr id="35" name="Group 35"/>
          <p:cNvGrpSpPr/>
          <p:nvPr/>
        </p:nvGrpSpPr>
        <p:grpSpPr>
          <a:xfrm>
            <a:off x="10366930" y="7478740"/>
            <a:ext cx="491227" cy="429051"/>
            <a:chOff x="0" y="0"/>
            <a:chExt cx="129377" cy="113001"/>
          </a:xfrm>
        </p:grpSpPr>
        <p:sp>
          <p:nvSpPr>
            <p:cNvPr id="36" name="Freeform 36"/>
            <p:cNvSpPr/>
            <p:nvPr/>
          </p:nvSpPr>
          <p:spPr>
            <a:xfrm>
              <a:off x="0" y="0"/>
              <a:ext cx="129377" cy="113001"/>
            </a:xfrm>
            <a:custGeom>
              <a:avLst/>
              <a:gdLst/>
              <a:ahLst/>
              <a:cxnLst/>
              <a:rect l="l" t="t" r="r" b="b"/>
              <a:pathLst>
                <a:path w="129377" h="113001">
                  <a:moveTo>
                    <a:pt x="56501" y="0"/>
                  </a:moveTo>
                  <a:lnTo>
                    <a:pt x="72876" y="0"/>
                  </a:lnTo>
                  <a:cubicBezTo>
                    <a:pt x="87861" y="0"/>
                    <a:pt x="102232" y="5953"/>
                    <a:pt x="112828" y="16549"/>
                  </a:cubicBezTo>
                  <a:cubicBezTo>
                    <a:pt x="123424" y="27145"/>
                    <a:pt x="129377" y="41516"/>
                    <a:pt x="129377" y="56501"/>
                  </a:cubicBezTo>
                  <a:lnTo>
                    <a:pt x="129377" y="56501"/>
                  </a:lnTo>
                  <a:cubicBezTo>
                    <a:pt x="129377" y="87705"/>
                    <a:pt x="104080" y="113001"/>
                    <a:pt x="72876" y="113001"/>
                  </a:cubicBezTo>
                  <a:lnTo>
                    <a:pt x="56501" y="113001"/>
                  </a:lnTo>
                  <a:cubicBezTo>
                    <a:pt x="25296" y="113001"/>
                    <a:pt x="0" y="87705"/>
                    <a:pt x="0" y="56501"/>
                  </a:cubicBezTo>
                  <a:lnTo>
                    <a:pt x="0" y="56501"/>
                  </a:lnTo>
                  <a:cubicBezTo>
                    <a:pt x="0" y="25296"/>
                    <a:pt x="25296" y="0"/>
                    <a:pt x="56501" y="0"/>
                  </a:cubicBezTo>
                  <a:close/>
                </a:path>
              </a:pathLst>
            </a:custGeom>
            <a:solidFill>
              <a:srgbClr val="99B5FF"/>
            </a:solidFill>
          </p:spPr>
          <p:txBody>
            <a:bodyPr/>
            <a:lstStyle/>
            <a:p>
              <a:endParaRPr lang="en-US"/>
            </a:p>
          </p:txBody>
        </p:sp>
        <p:sp>
          <p:nvSpPr>
            <p:cNvPr id="37" name="TextBox 37"/>
            <p:cNvSpPr txBox="1"/>
            <p:nvPr/>
          </p:nvSpPr>
          <p:spPr>
            <a:xfrm>
              <a:off x="0" y="-38100"/>
              <a:ext cx="129377" cy="151101"/>
            </a:xfrm>
            <a:prstGeom prst="rect">
              <a:avLst/>
            </a:prstGeom>
          </p:spPr>
          <p:txBody>
            <a:bodyPr lIns="254000" tIns="254000" rIns="254000" bIns="254000" rtlCol="0" anchor="ctr"/>
            <a:lstStyle/>
            <a:p>
              <a:pPr algn="ctr">
                <a:lnSpc>
                  <a:spcPts val="2100"/>
                </a:lnSpc>
              </a:pPr>
              <a:endParaRPr/>
            </a:p>
          </p:txBody>
        </p:sp>
      </p:grpSp>
      <p:grpSp>
        <p:nvGrpSpPr>
          <p:cNvPr id="38" name="Group 38"/>
          <p:cNvGrpSpPr/>
          <p:nvPr/>
        </p:nvGrpSpPr>
        <p:grpSpPr>
          <a:xfrm>
            <a:off x="10366930" y="6425522"/>
            <a:ext cx="491227" cy="429051"/>
            <a:chOff x="0" y="0"/>
            <a:chExt cx="129377" cy="113001"/>
          </a:xfrm>
        </p:grpSpPr>
        <p:sp>
          <p:nvSpPr>
            <p:cNvPr id="39" name="Freeform 39"/>
            <p:cNvSpPr/>
            <p:nvPr/>
          </p:nvSpPr>
          <p:spPr>
            <a:xfrm>
              <a:off x="0" y="0"/>
              <a:ext cx="129377" cy="113001"/>
            </a:xfrm>
            <a:custGeom>
              <a:avLst/>
              <a:gdLst/>
              <a:ahLst/>
              <a:cxnLst/>
              <a:rect l="l" t="t" r="r" b="b"/>
              <a:pathLst>
                <a:path w="129377" h="113001">
                  <a:moveTo>
                    <a:pt x="56501" y="0"/>
                  </a:moveTo>
                  <a:lnTo>
                    <a:pt x="72876" y="0"/>
                  </a:lnTo>
                  <a:cubicBezTo>
                    <a:pt x="87861" y="0"/>
                    <a:pt x="102232" y="5953"/>
                    <a:pt x="112828" y="16549"/>
                  </a:cubicBezTo>
                  <a:cubicBezTo>
                    <a:pt x="123424" y="27145"/>
                    <a:pt x="129377" y="41516"/>
                    <a:pt x="129377" y="56501"/>
                  </a:cubicBezTo>
                  <a:lnTo>
                    <a:pt x="129377" y="56501"/>
                  </a:lnTo>
                  <a:cubicBezTo>
                    <a:pt x="129377" y="87705"/>
                    <a:pt x="104080" y="113001"/>
                    <a:pt x="72876" y="113001"/>
                  </a:cubicBezTo>
                  <a:lnTo>
                    <a:pt x="56501" y="113001"/>
                  </a:lnTo>
                  <a:cubicBezTo>
                    <a:pt x="25296" y="113001"/>
                    <a:pt x="0" y="87705"/>
                    <a:pt x="0" y="56501"/>
                  </a:cubicBezTo>
                  <a:lnTo>
                    <a:pt x="0" y="56501"/>
                  </a:lnTo>
                  <a:cubicBezTo>
                    <a:pt x="0" y="25296"/>
                    <a:pt x="25296" y="0"/>
                    <a:pt x="56501" y="0"/>
                  </a:cubicBezTo>
                  <a:close/>
                </a:path>
              </a:pathLst>
            </a:custGeom>
            <a:solidFill>
              <a:srgbClr val="FF007E"/>
            </a:solidFill>
          </p:spPr>
          <p:txBody>
            <a:bodyPr/>
            <a:lstStyle/>
            <a:p>
              <a:endParaRPr lang="en-US"/>
            </a:p>
          </p:txBody>
        </p:sp>
        <p:sp>
          <p:nvSpPr>
            <p:cNvPr id="40" name="TextBox 40"/>
            <p:cNvSpPr txBox="1"/>
            <p:nvPr/>
          </p:nvSpPr>
          <p:spPr>
            <a:xfrm>
              <a:off x="0" y="-38100"/>
              <a:ext cx="129377" cy="151101"/>
            </a:xfrm>
            <a:prstGeom prst="rect">
              <a:avLst/>
            </a:prstGeom>
          </p:spPr>
          <p:txBody>
            <a:bodyPr lIns="254000" tIns="254000" rIns="254000" bIns="254000" rtlCol="0" anchor="ctr"/>
            <a:lstStyle/>
            <a:p>
              <a:pPr algn="ctr">
                <a:lnSpc>
                  <a:spcPts val="2100"/>
                </a:lnSpc>
              </a:pPr>
              <a:endParaRPr/>
            </a:p>
          </p:txBody>
        </p:sp>
      </p:grpSp>
      <p:grpSp>
        <p:nvGrpSpPr>
          <p:cNvPr id="41" name="Group 41"/>
          <p:cNvGrpSpPr/>
          <p:nvPr/>
        </p:nvGrpSpPr>
        <p:grpSpPr>
          <a:xfrm>
            <a:off x="10366930" y="8027066"/>
            <a:ext cx="491227" cy="429051"/>
            <a:chOff x="0" y="0"/>
            <a:chExt cx="129377" cy="113001"/>
          </a:xfrm>
        </p:grpSpPr>
        <p:sp>
          <p:nvSpPr>
            <p:cNvPr id="42" name="Freeform 42"/>
            <p:cNvSpPr/>
            <p:nvPr/>
          </p:nvSpPr>
          <p:spPr>
            <a:xfrm>
              <a:off x="0" y="0"/>
              <a:ext cx="129377" cy="113001"/>
            </a:xfrm>
            <a:custGeom>
              <a:avLst/>
              <a:gdLst/>
              <a:ahLst/>
              <a:cxnLst/>
              <a:rect l="l" t="t" r="r" b="b"/>
              <a:pathLst>
                <a:path w="129377" h="113001">
                  <a:moveTo>
                    <a:pt x="56501" y="0"/>
                  </a:moveTo>
                  <a:lnTo>
                    <a:pt x="72876" y="0"/>
                  </a:lnTo>
                  <a:cubicBezTo>
                    <a:pt x="87861" y="0"/>
                    <a:pt x="102232" y="5953"/>
                    <a:pt x="112828" y="16549"/>
                  </a:cubicBezTo>
                  <a:cubicBezTo>
                    <a:pt x="123424" y="27145"/>
                    <a:pt x="129377" y="41516"/>
                    <a:pt x="129377" y="56501"/>
                  </a:cubicBezTo>
                  <a:lnTo>
                    <a:pt x="129377" y="56501"/>
                  </a:lnTo>
                  <a:cubicBezTo>
                    <a:pt x="129377" y="87705"/>
                    <a:pt x="104080" y="113001"/>
                    <a:pt x="72876" y="113001"/>
                  </a:cubicBezTo>
                  <a:lnTo>
                    <a:pt x="56501" y="113001"/>
                  </a:lnTo>
                  <a:cubicBezTo>
                    <a:pt x="25296" y="113001"/>
                    <a:pt x="0" y="87705"/>
                    <a:pt x="0" y="56501"/>
                  </a:cubicBezTo>
                  <a:lnTo>
                    <a:pt x="0" y="56501"/>
                  </a:lnTo>
                  <a:cubicBezTo>
                    <a:pt x="0" y="25296"/>
                    <a:pt x="25296" y="0"/>
                    <a:pt x="56501" y="0"/>
                  </a:cubicBezTo>
                  <a:close/>
                </a:path>
              </a:pathLst>
            </a:custGeom>
            <a:solidFill>
              <a:srgbClr val="70E1FF"/>
            </a:solidFill>
          </p:spPr>
          <p:txBody>
            <a:bodyPr/>
            <a:lstStyle/>
            <a:p>
              <a:endParaRPr lang="en-US"/>
            </a:p>
          </p:txBody>
        </p:sp>
        <p:sp>
          <p:nvSpPr>
            <p:cNvPr id="43" name="TextBox 43"/>
            <p:cNvSpPr txBox="1"/>
            <p:nvPr/>
          </p:nvSpPr>
          <p:spPr>
            <a:xfrm>
              <a:off x="0" y="-38100"/>
              <a:ext cx="129377" cy="151101"/>
            </a:xfrm>
            <a:prstGeom prst="rect">
              <a:avLst/>
            </a:prstGeom>
          </p:spPr>
          <p:txBody>
            <a:bodyPr lIns="254000" tIns="254000" rIns="254000" bIns="254000" rtlCol="0" anchor="ctr"/>
            <a:lstStyle/>
            <a:p>
              <a:pPr algn="ctr">
                <a:lnSpc>
                  <a:spcPts val="2100"/>
                </a:lnSpc>
              </a:pPr>
              <a:endParaRPr/>
            </a:p>
          </p:txBody>
        </p:sp>
      </p:grpSp>
      <p:sp>
        <p:nvSpPr>
          <p:cNvPr id="44" name="TextBox 44"/>
          <p:cNvSpPr txBox="1"/>
          <p:nvPr/>
        </p:nvSpPr>
        <p:spPr>
          <a:xfrm>
            <a:off x="11310402" y="6374917"/>
            <a:ext cx="1084064" cy="482143"/>
          </a:xfrm>
          <a:prstGeom prst="rect">
            <a:avLst/>
          </a:prstGeom>
        </p:spPr>
        <p:txBody>
          <a:bodyPr lIns="0" tIns="0" rIns="0" bIns="0" rtlCol="0" anchor="t">
            <a:spAutoFit/>
          </a:bodyPr>
          <a:lstStyle/>
          <a:p>
            <a:pPr algn="ctr">
              <a:lnSpc>
                <a:spcPts val="3875"/>
              </a:lnSpc>
              <a:spcBef>
                <a:spcPct val="0"/>
              </a:spcBef>
            </a:pPr>
            <a:r>
              <a:rPr lang="en-US" sz="2767">
                <a:solidFill>
                  <a:srgbClr val="FFFFFF"/>
                </a:solidFill>
                <a:latin typeface="Asap"/>
                <a:ea typeface="Asap"/>
                <a:cs typeface="Asap"/>
                <a:sym typeface="Asap"/>
              </a:rPr>
              <a:t>Python</a:t>
            </a:r>
          </a:p>
        </p:txBody>
      </p:sp>
      <p:sp>
        <p:nvSpPr>
          <p:cNvPr id="45" name="TextBox 45"/>
          <p:cNvSpPr txBox="1"/>
          <p:nvPr/>
        </p:nvSpPr>
        <p:spPr>
          <a:xfrm>
            <a:off x="11271244" y="6929648"/>
            <a:ext cx="4419602" cy="453842"/>
          </a:xfrm>
          <a:prstGeom prst="rect">
            <a:avLst/>
          </a:prstGeom>
        </p:spPr>
        <p:txBody>
          <a:bodyPr wrap="square" lIns="0" tIns="0" rIns="0" bIns="0" rtlCol="0" anchor="t">
            <a:spAutoFit/>
          </a:bodyPr>
          <a:lstStyle/>
          <a:p>
            <a:pPr algn="ctr">
              <a:lnSpc>
                <a:spcPts val="3875"/>
              </a:lnSpc>
              <a:spcBef>
                <a:spcPct val="0"/>
              </a:spcBef>
            </a:pPr>
            <a:r>
              <a:rPr lang="en-US" sz="2767">
                <a:solidFill>
                  <a:srgbClr val="FFFFFF"/>
                </a:solidFill>
                <a:latin typeface="Asap"/>
                <a:ea typeface="Asap"/>
                <a:cs typeface="Asap"/>
                <a:sym typeface="Asap"/>
              </a:rPr>
              <a:t>Documentation (Markdown)</a:t>
            </a:r>
          </a:p>
        </p:txBody>
      </p:sp>
      <p:sp>
        <p:nvSpPr>
          <p:cNvPr id="46" name="TextBox 46"/>
          <p:cNvSpPr txBox="1"/>
          <p:nvPr/>
        </p:nvSpPr>
        <p:spPr>
          <a:xfrm>
            <a:off x="11310402" y="7446108"/>
            <a:ext cx="3208734" cy="482143"/>
          </a:xfrm>
          <a:prstGeom prst="rect">
            <a:avLst/>
          </a:prstGeom>
        </p:spPr>
        <p:txBody>
          <a:bodyPr lIns="0" tIns="0" rIns="0" bIns="0" rtlCol="0" anchor="t">
            <a:spAutoFit/>
          </a:bodyPr>
          <a:lstStyle/>
          <a:p>
            <a:pPr algn="ctr">
              <a:lnSpc>
                <a:spcPts val="3875"/>
              </a:lnSpc>
              <a:spcBef>
                <a:spcPct val="0"/>
              </a:spcBef>
            </a:pPr>
            <a:r>
              <a:rPr lang="en-US" sz="2767">
                <a:solidFill>
                  <a:srgbClr val="FFFFFF"/>
                </a:solidFill>
                <a:latin typeface="Asap"/>
                <a:ea typeface="Asap"/>
                <a:cs typeface="Asap"/>
                <a:sym typeface="Asap"/>
              </a:rPr>
              <a:t>C++ (Arduino/ESP32)</a:t>
            </a:r>
          </a:p>
        </p:txBody>
      </p:sp>
      <p:sp>
        <p:nvSpPr>
          <p:cNvPr id="47" name="TextBox 47"/>
          <p:cNvSpPr txBox="1"/>
          <p:nvPr/>
        </p:nvSpPr>
        <p:spPr>
          <a:xfrm>
            <a:off x="11325807" y="7973973"/>
            <a:ext cx="2469803" cy="482143"/>
          </a:xfrm>
          <a:prstGeom prst="rect">
            <a:avLst/>
          </a:prstGeom>
        </p:spPr>
        <p:txBody>
          <a:bodyPr lIns="0" tIns="0" rIns="0" bIns="0" rtlCol="0" anchor="t">
            <a:spAutoFit/>
          </a:bodyPr>
          <a:lstStyle/>
          <a:p>
            <a:pPr algn="ctr">
              <a:lnSpc>
                <a:spcPts val="3875"/>
              </a:lnSpc>
              <a:spcBef>
                <a:spcPct val="0"/>
              </a:spcBef>
            </a:pPr>
            <a:r>
              <a:rPr lang="en-US" sz="2767">
                <a:solidFill>
                  <a:srgbClr val="FFFFFF"/>
                </a:solidFill>
                <a:latin typeface="Asap"/>
                <a:ea typeface="Asap"/>
                <a:cs typeface="Asap"/>
                <a:sym typeface="Asap"/>
              </a:rPr>
              <a:t>PyInstaller Spec</a:t>
            </a:r>
          </a:p>
        </p:txBody>
      </p:sp>
      <p:sp>
        <p:nvSpPr>
          <p:cNvPr id="48" name="TextBox 48"/>
          <p:cNvSpPr txBox="1"/>
          <p:nvPr/>
        </p:nvSpPr>
        <p:spPr>
          <a:xfrm>
            <a:off x="11325807" y="8503742"/>
            <a:ext cx="2008436" cy="482143"/>
          </a:xfrm>
          <a:prstGeom prst="rect">
            <a:avLst/>
          </a:prstGeom>
        </p:spPr>
        <p:txBody>
          <a:bodyPr lIns="0" tIns="0" rIns="0" bIns="0" rtlCol="0" anchor="t">
            <a:spAutoFit/>
          </a:bodyPr>
          <a:lstStyle/>
          <a:p>
            <a:pPr algn="ctr">
              <a:lnSpc>
                <a:spcPts val="3875"/>
              </a:lnSpc>
              <a:spcBef>
                <a:spcPct val="0"/>
              </a:spcBef>
            </a:pPr>
            <a:r>
              <a:rPr lang="en-US" sz="2767">
                <a:solidFill>
                  <a:srgbClr val="FFFFFF"/>
                </a:solidFill>
                <a:latin typeface="Asap"/>
                <a:ea typeface="Asap"/>
                <a:cs typeface="Asap"/>
                <a:sym typeface="Asap"/>
              </a:rPr>
              <a:t>Batch Scripts</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1243913">
            <a:off x="-3209880" y="5460138"/>
            <a:ext cx="13558515" cy="4905717"/>
          </a:xfrm>
          <a:custGeom>
            <a:avLst/>
            <a:gdLst/>
            <a:ahLst/>
            <a:cxnLst/>
            <a:rect l="l" t="t" r="r" b="b"/>
            <a:pathLst>
              <a:path w="13558515" h="4905717">
                <a:moveTo>
                  <a:pt x="0" y="0"/>
                </a:moveTo>
                <a:lnTo>
                  <a:pt x="13558515" y="0"/>
                </a:lnTo>
                <a:lnTo>
                  <a:pt x="13558515" y="4905717"/>
                </a:lnTo>
                <a:lnTo>
                  <a:pt x="0" y="4905717"/>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6350401" y="2310341"/>
            <a:ext cx="3401659" cy="3401659"/>
            <a:chOff x="0" y="0"/>
            <a:chExt cx="6350000" cy="6350000"/>
          </a:xfrm>
        </p:grpSpPr>
        <p:sp>
          <p:nvSpPr>
            <p:cNvPr id="5" name="Freeform 5"/>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r="-182685"/>
              </a:stretch>
            </a:blipFill>
          </p:spPr>
          <p:txBody>
            <a:bodyPr/>
            <a:lstStyle/>
            <a:p>
              <a:endParaRPr lang="en-US"/>
            </a:p>
          </p:txBody>
        </p:sp>
      </p:grpSp>
      <p:grpSp>
        <p:nvGrpSpPr>
          <p:cNvPr id="6" name="Group 6"/>
          <p:cNvGrpSpPr/>
          <p:nvPr/>
        </p:nvGrpSpPr>
        <p:grpSpPr>
          <a:xfrm>
            <a:off x="10104021" y="2322748"/>
            <a:ext cx="3401659" cy="3401659"/>
            <a:chOff x="0" y="0"/>
            <a:chExt cx="6350000" cy="6350000"/>
          </a:xfrm>
        </p:grpSpPr>
        <p:sp>
          <p:nvSpPr>
            <p:cNvPr id="7" name="Freeform 7"/>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r="-110526"/>
              </a:stretch>
            </a:blipFill>
          </p:spPr>
          <p:txBody>
            <a:bodyPr/>
            <a:lstStyle/>
            <a:p>
              <a:endParaRPr lang="en-US"/>
            </a:p>
          </p:txBody>
        </p:sp>
      </p:grpSp>
      <p:grpSp>
        <p:nvGrpSpPr>
          <p:cNvPr id="8" name="Group 8"/>
          <p:cNvGrpSpPr/>
          <p:nvPr/>
        </p:nvGrpSpPr>
        <p:grpSpPr>
          <a:xfrm>
            <a:off x="13857641" y="2322748"/>
            <a:ext cx="3401659" cy="3401659"/>
            <a:chOff x="0" y="0"/>
            <a:chExt cx="6350000" cy="6350000"/>
          </a:xfrm>
        </p:grpSpPr>
        <p:sp>
          <p:nvSpPr>
            <p:cNvPr id="9" name="Freeform 9"/>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stretch>
                <a:fillRect l="-36876" r="-32974"/>
              </a:stretch>
            </a:blipFill>
          </p:spPr>
          <p:txBody>
            <a:bodyPr/>
            <a:lstStyle/>
            <a:p>
              <a:endParaRPr lang="en-US"/>
            </a:p>
          </p:txBody>
        </p:sp>
      </p:grpSp>
      <p:grpSp>
        <p:nvGrpSpPr>
          <p:cNvPr id="10" name="Group 10"/>
          <p:cNvGrpSpPr/>
          <p:nvPr/>
        </p:nvGrpSpPr>
        <p:grpSpPr>
          <a:xfrm>
            <a:off x="6350401" y="6134536"/>
            <a:ext cx="3401659" cy="3401659"/>
            <a:chOff x="0" y="0"/>
            <a:chExt cx="6350000" cy="6350000"/>
          </a:xfrm>
        </p:grpSpPr>
        <p:sp>
          <p:nvSpPr>
            <p:cNvPr id="11" name="Freeform 11"/>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8"/>
              <a:stretch>
                <a:fillRect r="-110526"/>
              </a:stretch>
            </a:blipFill>
          </p:spPr>
          <p:txBody>
            <a:bodyPr/>
            <a:lstStyle/>
            <a:p>
              <a:endParaRPr lang="en-US"/>
            </a:p>
          </p:txBody>
        </p:sp>
      </p:grpSp>
      <p:grpSp>
        <p:nvGrpSpPr>
          <p:cNvPr id="12" name="Group 12"/>
          <p:cNvGrpSpPr/>
          <p:nvPr/>
        </p:nvGrpSpPr>
        <p:grpSpPr>
          <a:xfrm>
            <a:off x="10104021" y="6134536"/>
            <a:ext cx="3401659" cy="3401659"/>
            <a:chOff x="0" y="0"/>
            <a:chExt cx="6350000" cy="6350000"/>
          </a:xfrm>
        </p:grpSpPr>
        <p:sp>
          <p:nvSpPr>
            <p:cNvPr id="13" name="Freeform 1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9"/>
              <a:stretch>
                <a:fillRect r="-128571"/>
              </a:stretch>
            </a:blipFill>
          </p:spPr>
          <p:txBody>
            <a:bodyPr/>
            <a:lstStyle/>
            <a:p>
              <a:endParaRPr lang="en-US"/>
            </a:p>
          </p:txBody>
        </p:sp>
      </p:grpSp>
      <p:sp>
        <p:nvSpPr>
          <p:cNvPr id="14" name="Freeform 14"/>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10"/>
            <a:stretch>
              <a:fillRect/>
            </a:stretch>
          </a:blipFill>
        </p:spPr>
        <p:txBody>
          <a:bodyPr/>
          <a:lstStyle/>
          <a:p>
            <a:endParaRPr lang="en-US"/>
          </a:p>
        </p:txBody>
      </p:sp>
      <p:sp>
        <p:nvSpPr>
          <p:cNvPr id="15" name="Freeform 15"/>
          <p:cNvSpPr/>
          <p:nvPr/>
        </p:nvSpPr>
        <p:spPr>
          <a:xfrm>
            <a:off x="4816500" y="261133"/>
            <a:ext cx="1166750" cy="1166750"/>
          </a:xfrm>
          <a:custGeom>
            <a:avLst/>
            <a:gdLst/>
            <a:ahLst/>
            <a:cxnLst/>
            <a:rect l="l" t="t" r="r" b="b"/>
            <a:pathLst>
              <a:path w="1166750" h="1166750">
                <a:moveTo>
                  <a:pt x="0" y="0"/>
                </a:moveTo>
                <a:lnTo>
                  <a:pt x="1166750" y="0"/>
                </a:lnTo>
                <a:lnTo>
                  <a:pt x="1166750" y="1166750"/>
                </a:lnTo>
                <a:lnTo>
                  <a:pt x="0" y="1166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6" name="Group 16"/>
          <p:cNvGrpSpPr/>
          <p:nvPr/>
        </p:nvGrpSpPr>
        <p:grpSpPr>
          <a:xfrm>
            <a:off x="4936331" y="380964"/>
            <a:ext cx="927089" cy="92708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18" name="TextBox 18"/>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4</a:t>
              </a:r>
            </a:p>
          </p:txBody>
        </p:sp>
      </p:grpSp>
      <p:grpSp>
        <p:nvGrpSpPr>
          <p:cNvPr id="19" name="Group 19"/>
          <p:cNvGrpSpPr/>
          <p:nvPr/>
        </p:nvGrpSpPr>
        <p:grpSpPr>
          <a:xfrm>
            <a:off x="14578523" y="8985885"/>
            <a:ext cx="2680777" cy="502293"/>
            <a:chOff x="0" y="0"/>
            <a:chExt cx="3574370" cy="669724"/>
          </a:xfrm>
        </p:grpSpPr>
        <p:sp>
          <p:nvSpPr>
            <p:cNvPr id="20" name="Freeform 20"/>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1" name="Freeform 21"/>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TextBox 22"/>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sp>
        <p:nvSpPr>
          <p:cNvPr id="23" name="TextBox 23"/>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24" name="TextBox 24"/>
          <p:cNvSpPr txBox="1"/>
          <p:nvPr/>
        </p:nvSpPr>
        <p:spPr>
          <a:xfrm>
            <a:off x="6150708" y="446736"/>
            <a:ext cx="6875712" cy="709820"/>
          </a:xfrm>
          <a:prstGeom prst="rect">
            <a:avLst/>
          </a:prstGeom>
        </p:spPr>
        <p:txBody>
          <a:bodyPr lIns="0" tIns="0" rIns="0" bIns="0" rtlCol="0" anchor="t">
            <a:spAutoFit/>
          </a:bodyPr>
          <a:lstStyle/>
          <a:p>
            <a:pPr algn="l">
              <a:lnSpc>
                <a:spcPts val="5773"/>
              </a:lnSpc>
            </a:pPr>
            <a:r>
              <a:rPr lang="en-US" sz="4123" b="1">
                <a:solidFill>
                  <a:srgbClr val="F8F8F8"/>
                </a:solidFill>
                <a:latin typeface="Asap Bold"/>
                <a:ea typeface="Asap Bold"/>
                <a:cs typeface="Asap Bold"/>
                <a:sym typeface="Asap Bold"/>
              </a:rPr>
              <a:t>TÍNH NĂNG VÀ CHỨC NĂNG</a:t>
            </a:r>
          </a:p>
        </p:txBody>
      </p:sp>
      <p:grpSp>
        <p:nvGrpSpPr>
          <p:cNvPr id="25" name="Group 25"/>
          <p:cNvGrpSpPr/>
          <p:nvPr/>
        </p:nvGrpSpPr>
        <p:grpSpPr>
          <a:xfrm>
            <a:off x="1991832" y="1657761"/>
            <a:ext cx="2824668" cy="1056555"/>
            <a:chOff x="0" y="0"/>
            <a:chExt cx="657264" cy="245847"/>
          </a:xfrm>
        </p:grpSpPr>
        <p:sp>
          <p:nvSpPr>
            <p:cNvPr id="26" name="Freeform 26"/>
            <p:cNvSpPr/>
            <p:nvPr/>
          </p:nvSpPr>
          <p:spPr>
            <a:xfrm>
              <a:off x="0" y="0"/>
              <a:ext cx="657264" cy="245847"/>
            </a:xfrm>
            <a:custGeom>
              <a:avLst/>
              <a:gdLst/>
              <a:ahLst/>
              <a:cxnLst/>
              <a:rect l="l" t="t" r="r" b="b"/>
              <a:pathLst>
                <a:path w="657264" h="245847">
                  <a:moveTo>
                    <a:pt x="54816" y="0"/>
                  </a:moveTo>
                  <a:lnTo>
                    <a:pt x="602448" y="0"/>
                  </a:lnTo>
                  <a:cubicBezTo>
                    <a:pt x="632722" y="0"/>
                    <a:pt x="657264" y="24542"/>
                    <a:pt x="657264" y="54816"/>
                  </a:cubicBezTo>
                  <a:lnTo>
                    <a:pt x="657264" y="191030"/>
                  </a:lnTo>
                  <a:cubicBezTo>
                    <a:pt x="657264" y="205569"/>
                    <a:pt x="651489" y="219511"/>
                    <a:pt x="641209" y="229792"/>
                  </a:cubicBezTo>
                  <a:cubicBezTo>
                    <a:pt x="630929" y="240072"/>
                    <a:pt x="616986" y="245847"/>
                    <a:pt x="602448" y="245847"/>
                  </a:cubicBezTo>
                  <a:lnTo>
                    <a:pt x="54816" y="245847"/>
                  </a:lnTo>
                  <a:cubicBezTo>
                    <a:pt x="24542" y="245847"/>
                    <a:pt x="0" y="221305"/>
                    <a:pt x="0" y="191030"/>
                  </a:cubicBezTo>
                  <a:lnTo>
                    <a:pt x="0" y="54816"/>
                  </a:lnTo>
                  <a:cubicBezTo>
                    <a:pt x="0" y="24542"/>
                    <a:pt x="24542" y="0"/>
                    <a:pt x="54816" y="0"/>
                  </a:cubicBezTo>
                  <a:close/>
                </a:path>
              </a:pathLst>
            </a:custGeom>
            <a:solidFill>
              <a:srgbClr val="99B5FF"/>
            </a:solidFill>
          </p:spPr>
          <p:txBody>
            <a:bodyPr/>
            <a:lstStyle/>
            <a:p>
              <a:endParaRPr lang="en-US"/>
            </a:p>
          </p:txBody>
        </p:sp>
        <p:sp>
          <p:nvSpPr>
            <p:cNvPr id="27" name="TextBox 27"/>
            <p:cNvSpPr txBox="1"/>
            <p:nvPr/>
          </p:nvSpPr>
          <p:spPr>
            <a:xfrm>
              <a:off x="0" y="-38100"/>
              <a:ext cx="657264" cy="283947"/>
            </a:xfrm>
            <a:prstGeom prst="rect">
              <a:avLst/>
            </a:prstGeom>
          </p:spPr>
          <p:txBody>
            <a:bodyPr lIns="254000" tIns="254000" rIns="254000" bIns="254000" rtlCol="0" anchor="ctr"/>
            <a:lstStyle/>
            <a:p>
              <a:pPr algn="l">
                <a:lnSpc>
                  <a:spcPts val="2100"/>
                </a:lnSpc>
              </a:pPr>
              <a:r>
                <a:rPr lang="en-US" sz="1500" b="1">
                  <a:solidFill>
                    <a:srgbClr val="000000"/>
                  </a:solidFill>
                  <a:latin typeface="Asap Bold"/>
                  <a:ea typeface="Asap Bold"/>
                  <a:cs typeface="Asap Bold"/>
                  <a:sym typeface="Asap Bold"/>
                </a:rPr>
                <a:t>Hệ thống trợ lý AI Chat</a:t>
              </a:r>
            </a:p>
          </p:txBody>
        </p:sp>
      </p:grpSp>
      <p:grpSp>
        <p:nvGrpSpPr>
          <p:cNvPr id="28" name="Group 28"/>
          <p:cNvGrpSpPr/>
          <p:nvPr/>
        </p:nvGrpSpPr>
        <p:grpSpPr>
          <a:xfrm>
            <a:off x="1991832" y="3014314"/>
            <a:ext cx="2824668" cy="1061946"/>
            <a:chOff x="0" y="0"/>
            <a:chExt cx="657264" cy="247101"/>
          </a:xfrm>
        </p:grpSpPr>
        <p:sp>
          <p:nvSpPr>
            <p:cNvPr id="29" name="Freeform 29"/>
            <p:cNvSpPr/>
            <p:nvPr/>
          </p:nvSpPr>
          <p:spPr>
            <a:xfrm>
              <a:off x="0" y="0"/>
              <a:ext cx="657264" cy="247101"/>
            </a:xfrm>
            <a:custGeom>
              <a:avLst/>
              <a:gdLst/>
              <a:ahLst/>
              <a:cxnLst/>
              <a:rect l="l" t="t" r="r" b="b"/>
              <a:pathLst>
                <a:path w="657264" h="247101">
                  <a:moveTo>
                    <a:pt x="54816" y="0"/>
                  </a:moveTo>
                  <a:lnTo>
                    <a:pt x="602448" y="0"/>
                  </a:lnTo>
                  <a:cubicBezTo>
                    <a:pt x="632722" y="0"/>
                    <a:pt x="657264" y="24542"/>
                    <a:pt x="657264" y="54816"/>
                  </a:cubicBezTo>
                  <a:lnTo>
                    <a:pt x="657264" y="192285"/>
                  </a:lnTo>
                  <a:cubicBezTo>
                    <a:pt x="657264" y="222559"/>
                    <a:pt x="632722" y="247101"/>
                    <a:pt x="602448" y="247101"/>
                  </a:cubicBezTo>
                  <a:lnTo>
                    <a:pt x="54816" y="247101"/>
                  </a:lnTo>
                  <a:cubicBezTo>
                    <a:pt x="24542" y="247101"/>
                    <a:pt x="0" y="222559"/>
                    <a:pt x="0" y="192285"/>
                  </a:cubicBezTo>
                  <a:lnTo>
                    <a:pt x="0" y="54816"/>
                  </a:lnTo>
                  <a:cubicBezTo>
                    <a:pt x="0" y="24542"/>
                    <a:pt x="24542" y="0"/>
                    <a:pt x="54816" y="0"/>
                  </a:cubicBezTo>
                  <a:close/>
                </a:path>
              </a:pathLst>
            </a:custGeom>
            <a:solidFill>
              <a:srgbClr val="99B5FF"/>
            </a:solidFill>
          </p:spPr>
          <p:txBody>
            <a:bodyPr/>
            <a:lstStyle/>
            <a:p>
              <a:endParaRPr lang="en-US"/>
            </a:p>
          </p:txBody>
        </p:sp>
        <p:sp>
          <p:nvSpPr>
            <p:cNvPr id="30" name="TextBox 30"/>
            <p:cNvSpPr txBox="1"/>
            <p:nvPr/>
          </p:nvSpPr>
          <p:spPr>
            <a:xfrm>
              <a:off x="0" y="-38100"/>
              <a:ext cx="657264" cy="285201"/>
            </a:xfrm>
            <a:prstGeom prst="rect">
              <a:avLst/>
            </a:prstGeom>
          </p:spPr>
          <p:txBody>
            <a:bodyPr lIns="254000" tIns="254000" rIns="254000" bIns="254000" rtlCol="0" anchor="ctr"/>
            <a:lstStyle/>
            <a:p>
              <a:pPr algn="l">
                <a:lnSpc>
                  <a:spcPts val="2100"/>
                </a:lnSpc>
              </a:pPr>
              <a:r>
                <a:rPr lang="en-US" sz="1500" b="1">
                  <a:solidFill>
                    <a:srgbClr val="000000"/>
                  </a:solidFill>
                  <a:latin typeface="Asap Bold"/>
                  <a:ea typeface="Asap Bold"/>
                  <a:cs typeface="Asap Bold"/>
                  <a:sym typeface="Asap Bold"/>
                </a:rPr>
                <a:t>Hệ thống Thời tiết (Weather Services)</a:t>
              </a:r>
            </a:p>
          </p:txBody>
        </p:sp>
      </p:grpSp>
      <p:grpSp>
        <p:nvGrpSpPr>
          <p:cNvPr id="31" name="Group 31"/>
          <p:cNvGrpSpPr/>
          <p:nvPr/>
        </p:nvGrpSpPr>
        <p:grpSpPr>
          <a:xfrm>
            <a:off x="1991832" y="4370868"/>
            <a:ext cx="2824668" cy="1061946"/>
            <a:chOff x="0" y="0"/>
            <a:chExt cx="657264" cy="247101"/>
          </a:xfrm>
        </p:grpSpPr>
        <p:sp>
          <p:nvSpPr>
            <p:cNvPr id="32" name="Freeform 32"/>
            <p:cNvSpPr/>
            <p:nvPr/>
          </p:nvSpPr>
          <p:spPr>
            <a:xfrm>
              <a:off x="0" y="0"/>
              <a:ext cx="657264" cy="247101"/>
            </a:xfrm>
            <a:custGeom>
              <a:avLst/>
              <a:gdLst/>
              <a:ahLst/>
              <a:cxnLst/>
              <a:rect l="l" t="t" r="r" b="b"/>
              <a:pathLst>
                <a:path w="657264" h="247101">
                  <a:moveTo>
                    <a:pt x="54816" y="0"/>
                  </a:moveTo>
                  <a:lnTo>
                    <a:pt x="602448" y="0"/>
                  </a:lnTo>
                  <a:cubicBezTo>
                    <a:pt x="632722" y="0"/>
                    <a:pt x="657264" y="24542"/>
                    <a:pt x="657264" y="54816"/>
                  </a:cubicBezTo>
                  <a:lnTo>
                    <a:pt x="657264" y="192285"/>
                  </a:lnTo>
                  <a:cubicBezTo>
                    <a:pt x="657264" y="222559"/>
                    <a:pt x="632722" y="247101"/>
                    <a:pt x="602448" y="247101"/>
                  </a:cubicBezTo>
                  <a:lnTo>
                    <a:pt x="54816" y="247101"/>
                  </a:lnTo>
                  <a:cubicBezTo>
                    <a:pt x="24542" y="247101"/>
                    <a:pt x="0" y="222559"/>
                    <a:pt x="0" y="192285"/>
                  </a:cubicBezTo>
                  <a:lnTo>
                    <a:pt x="0" y="54816"/>
                  </a:lnTo>
                  <a:cubicBezTo>
                    <a:pt x="0" y="24542"/>
                    <a:pt x="24542" y="0"/>
                    <a:pt x="54816" y="0"/>
                  </a:cubicBezTo>
                  <a:close/>
                </a:path>
              </a:pathLst>
            </a:custGeom>
            <a:solidFill>
              <a:srgbClr val="99B5FF"/>
            </a:solidFill>
          </p:spPr>
          <p:txBody>
            <a:bodyPr/>
            <a:lstStyle/>
            <a:p>
              <a:endParaRPr lang="en-US"/>
            </a:p>
          </p:txBody>
        </p:sp>
        <p:sp>
          <p:nvSpPr>
            <p:cNvPr id="33" name="TextBox 33"/>
            <p:cNvSpPr txBox="1"/>
            <p:nvPr/>
          </p:nvSpPr>
          <p:spPr>
            <a:xfrm>
              <a:off x="0" y="-38100"/>
              <a:ext cx="657264" cy="285201"/>
            </a:xfrm>
            <a:prstGeom prst="rect">
              <a:avLst/>
            </a:prstGeom>
          </p:spPr>
          <p:txBody>
            <a:bodyPr lIns="254000" tIns="254000" rIns="254000" bIns="254000" rtlCol="0" anchor="ctr"/>
            <a:lstStyle/>
            <a:p>
              <a:pPr algn="l">
                <a:lnSpc>
                  <a:spcPts val="2100"/>
                </a:lnSpc>
              </a:pPr>
              <a:r>
                <a:rPr lang="en-US" sz="1500" b="1">
                  <a:solidFill>
                    <a:srgbClr val="000000"/>
                  </a:solidFill>
                  <a:latin typeface="Asap Bold"/>
                  <a:ea typeface="Asap Bold"/>
                  <a:cs typeface="Asap Bold"/>
                  <a:sym typeface="Asap Bold"/>
                </a:rPr>
                <a:t>Hệ thống Quản lý Thời gian (Time Management)</a:t>
              </a:r>
            </a:p>
          </p:txBody>
        </p:sp>
      </p:grpSp>
      <p:grpSp>
        <p:nvGrpSpPr>
          <p:cNvPr id="34" name="Group 34"/>
          <p:cNvGrpSpPr/>
          <p:nvPr/>
        </p:nvGrpSpPr>
        <p:grpSpPr>
          <a:xfrm>
            <a:off x="1991832" y="5727422"/>
            <a:ext cx="2824668" cy="1061946"/>
            <a:chOff x="0" y="0"/>
            <a:chExt cx="657264" cy="247101"/>
          </a:xfrm>
        </p:grpSpPr>
        <p:sp>
          <p:nvSpPr>
            <p:cNvPr id="35" name="Freeform 35"/>
            <p:cNvSpPr/>
            <p:nvPr/>
          </p:nvSpPr>
          <p:spPr>
            <a:xfrm>
              <a:off x="0" y="0"/>
              <a:ext cx="657264" cy="247101"/>
            </a:xfrm>
            <a:custGeom>
              <a:avLst/>
              <a:gdLst/>
              <a:ahLst/>
              <a:cxnLst/>
              <a:rect l="l" t="t" r="r" b="b"/>
              <a:pathLst>
                <a:path w="657264" h="247101">
                  <a:moveTo>
                    <a:pt x="54816" y="0"/>
                  </a:moveTo>
                  <a:lnTo>
                    <a:pt x="602448" y="0"/>
                  </a:lnTo>
                  <a:cubicBezTo>
                    <a:pt x="632722" y="0"/>
                    <a:pt x="657264" y="24542"/>
                    <a:pt x="657264" y="54816"/>
                  </a:cubicBezTo>
                  <a:lnTo>
                    <a:pt x="657264" y="192285"/>
                  </a:lnTo>
                  <a:cubicBezTo>
                    <a:pt x="657264" y="222559"/>
                    <a:pt x="632722" y="247101"/>
                    <a:pt x="602448" y="247101"/>
                  </a:cubicBezTo>
                  <a:lnTo>
                    <a:pt x="54816" y="247101"/>
                  </a:lnTo>
                  <a:cubicBezTo>
                    <a:pt x="24542" y="247101"/>
                    <a:pt x="0" y="222559"/>
                    <a:pt x="0" y="192285"/>
                  </a:cubicBezTo>
                  <a:lnTo>
                    <a:pt x="0" y="54816"/>
                  </a:lnTo>
                  <a:cubicBezTo>
                    <a:pt x="0" y="24542"/>
                    <a:pt x="24542" y="0"/>
                    <a:pt x="54816" y="0"/>
                  </a:cubicBezTo>
                  <a:close/>
                </a:path>
              </a:pathLst>
            </a:custGeom>
            <a:solidFill>
              <a:srgbClr val="99B5FF"/>
            </a:solidFill>
          </p:spPr>
          <p:txBody>
            <a:bodyPr/>
            <a:lstStyle/>
            <a:p>
              <a:endParaRPr lang="en-US"/>
            </a:p>
          </p:txBody>
        </p:sp>
        <p:sp>
          <p:nvSpPr>
            <p:cNvPr id="36" name="TextBox 36"/>
            <p:cNvSpPr txBox="1"/>
            <p:nvPr/>
          </p:nvSpPr>
          <p:spPr>
            <a:xfrm>
              <a:off x="0" y="-38100"/>
              <a:ext cx="657264" cy="285201"/>
            </a:xfrm>
            <a:prstGeom prst="rect">
              <a:avLst/>
            </a:prstGeom>
          </p:spPr>
          <p:txBody>
            <a:bodyPr lIns="254000" tIns="254000" rIns="254000" bIns="254000" rtlCol="0" anchor="ctr"/>
            <a:lstStyle/>
            <a:p>
              <a:pPr algn="l">
                <a:lnSpc>
                  <a:spcPts val="2100"/>
                </a:lnSpc>
              </a:pPr>
              <a:r>
                <a:rPr lang="en-US" sz="1500" b="1">
                  <a:solidFill>
                    <a:srgbClr val="000000"/>
                  </a:solidFill>
                  <a:latin typeface="Asap Bold"/>
                  <a:ea typeface="Asap Bold"/>
                  <a:cs typeface="Asap Bold"/>
                  <a:sym typeface="Asap Bold"/>
                </a:rPr>
                <a:t>Hệ thống Đa phương tiện</a:t>
              </a:r>
            </a:p>
          </p:txBody>
        </p:sp>
      </p:grpSp>
      <p:grpSp>
        <p:nvGrpSpPr>
          <p:cNvPr id="37" name="Group 37"/>
          <p:cNvGrpSpPr/>
          <p:nvPr/>
        </p:nvGrpSpPr>
        <p:grpSpPr>
          <a:xfrm>
            <a:off x="1991832" y="7083975"/>
            <a:ext cx="2824668" cy="1056555"/>
            <a:chOff x="0" y="0"/>
            <a:chExt cx="657264" cy="245847"/>
          </a:xfrm>
        </p:grpSpPr>
        <p:sp>
          <p:nvSpPr>
            <p:cNvPr id="38" name="Freeform 38"/>
            <p:cNvSpPr/>
            <p:nvPr/>
          </p:nvSpPr>
          <p:spPr>
            <a:xfrm>
              <a:off x="0" y="0"/>
              <a:ext cx="657264" cy="245847"/>
            </a:xfrm>
            <a:custGeom>
              <a:avLst/>
              <a:gdLst/>
              <a:ahLst/>
              <a:cxnLst/>
              <a:rect l="l" t="t" r="r" b="b"/>
              <a:pathLst>
                <a:path w="657264" h="245847">
                  <a:moveTo>
                    <a:pt x="54816" y="0"/>
                  </a:moveTo>
                  <a:lnTo>
                    <a:pt x="602448" y="0"/>
                  </a:lnTo>
                  <a:cubicBezTo>
                    <a:pt x="632722" y="0"/>
                    <a:pt x="657264" y="24542"/>
                    <a:pt x="657264" y="54816"/>
                  </a:cubicBezTo>
                  <a:lnTo>
                    <a:pt x="657264" y="191030"/>
                  </a:lnTo>
                  <a:cubicBezTo>
                    <a:pt x="657264" y="205569"/>
                    <a:pt x="651489" y="219511"/>
                    <a:pt x="641209" y="229792"/>
                  </a:cubicBezTo>
                  <a:cubicBezTo>
                    <a:pt x="630929" y="240072"/>
                    <a:pt x="616986" y="245847"/>
                    <a:pt x="602448" y="245847"/>
                  </a:cubicBezTo>
                  <a:lnTo>
                    <a:pt x="54816" y="245847"/>
                  </a:lnTo>
                  <a:cubicBezTo>
                    <a:pt x="24542" y="245847"/>
                    <a:pt x="0" y="221305"/>
                    <a:pt x="0" y="191030"/>
                  </a:cubicBezTo>
                  <a:lnTo>
                    <a:pt x="0" y="54816"/>
                  </a:lnTo>
                  <a:cubicBezTo>
                    <a:pt x="0" y="24542"/>
                    <a:pt x="24542" y="0"/>
                    <a:pt x="54816" y="0"/>
                  </a:cubicBezTo>
                  <a:close/>
                </a:path>
              </a:pathLst>
            </a:custGeom>
            <a:solidFill>
              <a:srgbClr val="99B5FF"/>
            </a:solidFill>
          </p:spPr>
          <p:txBody>
            <a:bodyPr/>
            <a:lstStyle/>
            <a:p>
              <a:endParaRPr lang="en-US"/>
            </a:p>
          </p:txBody>
        </p:sp>
        <p:sp>
          <p:nvSpPr>
            <p:cNvPr id="39" name="TextBox 39"/>
            <p:cNvSpPr txBox="1"/>
            <p:nvPr/>
          </p:nvSpPr>
          <p:spPr>
            <a:xfrm>
              <a:off x="0" y="-38100"/>
              <a:ext cx="657264" cy="283947"/>
            </a:xfrm>
            <a:prstGeom prst="rect">
              <a:avLst/>
            </a:prstGeom>
          </p:spPr>
          <p:txBody>
            <a:bodyPr lIns="254000" tIns="254000" rIns="254000" bIns="254000" rtlCol="0" anchor="ctr"/>
            <a:lstStyle/>
            <a:p>
              <a:pPr algn="l">
                <a:lnSpc>
                  <a:spcPts val="2100"/>
                </a:lnSpc>
              </a:pPr>
              <a:r>
                <a:rPr lang="en-US" sz="1500" b="1">
                  <a:solidFill>
                    <a:srgbClr val="000000"/>
                  </a:solidFill>
                  <a:latin typeface="Asap Bold"/>
                  <a:ea typeface="Asap Bold"/>
                  <a:cs typeface="Asap Bold"/>
                  <a:sym typeface="Asap Bold"/>
                </a:rPr>
                <a:t>Hệ thống điều khiển LCD</a:t>
              </a:r>
            </a:p>
          </p:txBody>
        </p:sp>
      </p:grpSp>
      <p:grpSp>
        <p:nvGrpSpPr>
          <p:cNvPr id="40" name="Group 40"/>
          <p:cNvGrpSpPr/>
          <p:nvPr/>
        </p:nvGrpSpPr>
        <p:grpSpPr>
          <a:xfrm>
            <a:off x="1991832" y="8431622"/>
            <a:ext cx="2824668" cy="1056555"/>
            <a:chOff x="0" y="0"/>
            <a:chExt cx="657264" cy="245847"/>
          </a:xfrm>
        </p:grpSpPr>
        <p:sp>
          <p:nvSpPr>
            <p:cNvPr id="41" name="Freeform 41"/>
            <p:cNvSpPr/>
            <p:nvPr/>
          </p:nvSpPr>
          <p:spPr>
            <a:xfrm>
              <a:off x="0" y="0"/>
              <a:ext cx="657264" cy="245847"/>
            </a:xfrm>
            <a:custGeom>
              <a:avLst/>
              <a:gdLst/>
              <a:ahLst/>
              <a:cxnLst/>
              <a:rect l="l" t="t" r="r" b="b"/>
              <a:pathLst>
                <a:path w="657264" h="245847">
                  <a:moveTo>
                    <a:pt x="54816" y="0"/>
                  </a:moveTo>
                  <a:lnTo>
                    <a:pt x="602448" y="0"/>
                  </a:lnTo>
                  <a:cubicBezTo>
                    <a:pt x="632722" y="0"/>
                    <a:pt x="657264" y="24542"/>
                    <a:pt x="657264" y="54816"/>
                  </a:cubicBezTo>
                  <a:lnTo>
                    <a:pt x="657264" y="191030"/>
                  </a:lnTo>
                  <a:cubicBezTo>
                    <a:pt x="657264" y="205569"/>
                    <a:pt x="651489" y="219511"/>
                    <a:pt x="641209" y="229792"/>
                  </a:cubicBezTo>
                  <a:cubicBezTo>
                    <a:pt x="630929" y="240072"/>
                    <a:pt x="616986" y="245847"/>
                    <a:pt x="602448" y="245847"/>
                  </a:cubicBezTo>
                  <a:lnTo>
                    <a:pt x="54816" y="245847"/>
                  </a:lnTo>
                  <a:cubicBezTo>
                    <a:pt x="24542" y="245847"/>
                    <a:pt x="0" y="221305"/>
                    <a:pt x="0" y="191030"/>
                  </a:cubicBezTo>
                  <a:lnTo>
                    <a:pt x="0" y="54816"/>
                  </a:lnTo>
                  <a:cubicBezTo>
                    <a:pt x="0" y="24542"/>
                    <a:pt x="24542" y="0"/>
                    <a:pt x="54816" y="0"/>
                  </a:cubicBezTo>
                  <a:close/>
                </a:path>
              </a:pathLst>
            </a:custGeom>
            <a:solidFill>
              <a:srgbClr val="99B5FF"/>
            </a:solidFill>
          </p:spPr>
          <p:txBody>
            <a:bodyPr/>
            <a:lstStyle/>
            <a:p>
              <a:endParaRPr lang="en-US"/>
            </a:p>
          </p:txBody>
        </p:sp>
        <p:sp>
          <p:nvSpPr>
            <p:cNvPr id="42" name="TextBox 42"/>
            <p:cNvSpPr txBox="1"/>
            <p:nvPr/>
          </p:nvSpPr>
          <p:spPr>
            <a:xfrm>
              <a:off x="0" y="-38100"/>
              <a:ext cx="657264" cy="283947"/>
            </a:xfrm>
            <a:prstGeom prst="rect">
              <a:avLst/>
            </a:prstGeom>
          </p:spPr>
          <p:txBody>
            <a:bodyPr lIns="254000" tIns="254000" rIns="254000" bIns="254000" rtlCol="0" anchor="ctr"/>
            <a:lstStyle/>
            <a:p>
              <a:pPr algn="l">
                <a:lnSpc>
                  <a:spcPts val="2100"/>
                </a:lnSpc>
              </a:pPr>
              <a:r>
                <a:rPr lang="en-US" sz="1500" b="1">
                  <a:solidFill>
                    <a:srgbClr val="000000"/>
                  </a:solidFill>
                  <a:latin typeface="Asap Bold"/>
                  <a:ea typeface="Asap Bold"/>
                  <a:cs typeface="Asap Bold"/>
                  <a:sym typeface="Asap Bold"/>
                </a:rPr>
                <a:t>Hệ thống Smart Vision</a:t>
              </a:r>
            </a:p>
          </p:txBody>
        </p:sp>
      </p:gr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8010284">
            <a:off x="11274917" y="-2976531"/>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5" name="Freeform 5"/>
          <p:cNvSpPr/>
          <p:nvPr/>
        </p:nvSpPr>
        <p:spPr>
          <a:xfrm>
            <a:off x="489285" y="1256658"/>
            <a:ext cx="1131699" cy="1131699"/>
          </a:xfrm>
          <a:custGeom>
            <a:avLst/>
            <a:gdLst/>
            <a:ahLst/>
            <a:cxnLst/>
            <a:rect l="l" t="t" r="r" b="b"/>
            <a:pathLst>
              <a:path w="1131699" h="1131699">
                <a:moveTo>
                  <a:pt x="0" y="0"/>
                </a:moveTo>
                <a:lnTo>
                  <a:pt x="1131699" y="0"/>
                </a:lnTo>
                <a:lnTo>
                  <a:pt x="1131699" y="1131699"/>
                </a:lnTo>
                <a:lnTo>
                  <a:pt x="0" y="1131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605516" y="1372889"/>
            <a:ext cx="899238" cy="8992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4.1</a:t>
              </a:r>
            </a:p>
          </p:txBody>
        </p:sp>
      </p:grpSp>
      <p:grpSp>
        <p:nvGrpSpPr>
          <p:cNvPr id="9" name="Group 9"/>
          <p:cNvGrpSpPr/>
          <p:nvPr/>
        </p:nvGrpSpPr>
        <p:grpSpPr>
          <a:xfrm>
            <a:off x="14578523" y="8985885"/>
            <a:ext cx="2680777" cy="502293"/>
            <a:chOff x="0" y="0"/>
            <a:chExt cx="3574370" cy="669724"/>
          </a:xfrm>
        </p:grpSpPr>
        <p:sp>
          <p:nvSpPr>
            <p:cNvPr id="10" name="Freeform 10"/>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sp>
        <p:nvSpPr>
          <p:cNvPr id="13" name="Freeform 13"/>
          <p:cNvSpPr/>
          <p:nvPr/>
        </p:nvSpPr>
        <p:spPr>
          <a:xfrm>
            <a:off x="7206455" y="4784940"/>
            <a:ext cx="8826743" cy="4082369"/>
          </a:xfrm>
          <a:custGeom>
            <a:avLst/>
            <a:gdLst/>
            <a:ahLst/>
            <a:cxnLst/>
            <a:rect l="l" t="t" r="r" b="b"/>
            <a:pathLst>
              <a:path w="8826743" h="4082369">
                <a:moveTo>
                  <a:pt x="0" y="0"/>
                </a:moveTo>
                <a:lnTo>
                  <a:pt x="8826743" y="0"/>
                </a:lnTo>
                <a:lnTo>
                  <a:pt x="8826743" y="4082369"/>
                </a:lnTo>
                <a:lnTo>
                  <a:pt x="0" y="4082369"/>
                </a:lnTo>
                <a:lnTo>
                  <a:pt x="0" y="0"/>
                </a:lnTo>
                <a:close/>
              </a:path>
            </a:pathLst>
          </a:custGeom>
          <a:blipFill>
            <a:blip r:embed="rId10"/>
            <a:stretch>
              <a:fillRect/>
            </a:stretch>
          </a:blipFill>
        </p:spPr>
        <p:txBody>
          <a:bodyPr/>
          <a:lstStyle/>
          <a:p>
            <a:endParaRPr lang="en-US"/>
          </a:p>
        </p:txBody>
      </p:sp>
      <p:sp>
        <p:nvSpPr>
          <p:cNvPr id="14" name="TextBox 14"/>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15" name="TextBox 15"/>
          <p:cNvSpPr txBox="1"/>
          <p:nvPr/>
        </p:nvSpPr>
        <p:spPr>
          <a:xfrm>
            <a:off x="1783412" y="1441594"/>
            <a:ext cx="6810378" cy="703890"/>
          </a:xfrm>
          <a:prstGeom prst="rect">
            <a:avLst/>
          </a:prstGeom>
        </p:spPr>
        <p:txBody>
          <a:bodyPr lIns="0" tIns="0" rIns="0" bIns="0" rtlCol="0" anchor="t">
            <a:spAutoFit/>
          </a:bodyPr>
          <a:lstStyle/>
          <a:p>
            <a:pPr algn="l">
              <a:lnSpc>
                <a:spcPts val="5718"/>
              </a:lnSpc>
            </a:pPr>
            <a:r>
              <a:rPr lang="en-US" sz="4084" b="1">
                <a:solidFill>
                  <a:srgbClr val="F8F8F8"/>
                </a:solidFill>
                <a:latin typeface="Asap Bold"/>
                <a:ea typeface="Asap Bold"/>
                <a:cs typeface="Asap Bold"/>
                <a:sym typeface="Asap Bold"/>
              </a:rPr>
              <a:t>Hệ thống Trợ lý AI Chat</a:t>
            </a:r>
          </a:p>
        </p:txBody>
      </p:sp>
      <p:sp>
        <p:nvSpPr>
          <p:cNvPr id="16" name="TextBox 16"/>
          <p:cNvSpPr txBox="1"/>
          <p:nvPr/>
        </p:nvSpPr>
        <p:spPr>
          <a:xfrm>
            <a:off x="915883" y="2855082"/>
            <a:ext cx="6184383" cy="426824"/>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Tích hợp </a:t>
            </a:r>
            <a:r>
              <a:rPr lang="en-US" sz="2462" b="1">
                <a:solidFill>
                  <a:srgbClr val="FF3131"/>
                </a:solidFill>
                <a:latin typeface="Asap Bold"/>
                <a:ea typeface="Asap Bold"/>
                <a:cs typeface="Asap Bold"/>
                <a:sym typeface="Asap Bold"/>
              </a:rPr>
              <a:t>AI</a:t>
            </a:r>
            <a:r>
              <a:rPr lang="en-US" sz="2462" b="1">
                <a:solidFill>
                  <a:srgbClr val="F8F8F8"/>
                </a:solidFill>
                <a:latin typeface="Asap Bold"/>
                <a:ea typeface="Asap Bold"/>
                <a:cs typeface="Asap Bold"/>
                <a:sym typeface="Asap Bold"/>
              </a:rPr>
              <a:t> cho xử lý ngôn ngữ tự nhiên</a:t>
            </a:r>
          </a:p>
        </p:txBody>
      </p:sp>
      <p:sp>
        <p:nvSpPr>
          <p:cNvPr id="17" name="TextBox 17"/>
          <p:cNvSpPr txBox="1"/>
          <p:nvPr/>
        </p:nvSpPr>
        <p:spPr>
          <a:xfrm>
            <a:off x="915883" y="3474918"/>
            <a:ext cx="6184383" cy="426824"/>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Giao tiếp bằng giọng nói </a:t>
            </a:r>
            <a:r>
              <a:rPr lang="en-US" sz="2462" b="1">
                <a:solidFill>
                  <a:srgbClr val="70E1FF"/>
                </a:solidFill>
                <a:latin typeface="Asap Bold"/>
                <a:ea typeface="Asap Bold"/>
                <a:cs typeface="Asap Bold"/>
                <a:sym typeface="Asap Bold"/>
              </a:rPr>
              <a:t>tiếng Việt</a:t>
            </a:r>
          </a:p>
        </p:txBody>
      </p:sp>
      <p:sp>
        <p:nvSpPr>
          <p:cNvPr id="18" name="TextBox 18"/>
          <p:cNvSpPr txBox="1"/>
          <p:nvPr/>
        </p:nvSpPr>
        <p:spPr>
          <a:xfrm>
            <a:off x="915883" y="4175122"/>
            <a:ext cx="5664717" cy="851843"/>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Xử lý đa dịch vụ: </a:t>
            </a:r>
            <a:r>
              <a:rPr lang="en-US" sz="2462" b="1">
                <a:solidFill>
                  <a:srgbClr val="4D90F0"/>
                </a:solidFill>
                <a:latin typeface="Asap Bold"/>
                <a:ea typeface="Asap Bold"/>
                <a:cs typeface="Asap Bold"/>
                <a:sym typeface="Asap Bold"/>
              </a:rPr>
              <a:t>thời tiết</a:t>
            </a:r>
            <a:r>
              <a:rPr lang="en-US" sz="2462" b="1">
                <a:solidFill>
                  <a:srgbClr val="F8F8F8"/>
                </a:solidFill>
                <a:latin typeface="Asap Bold"/>
                <a:ea typeface="Asap Bold"/>
                <a:cs typeface="Asap Bold"/>
                <a:sym typeface="Asap Bold"/>
              </a:rPr>
              <a:t>, </a:t>
            </a:r>
            <a:r>
              <a:rPr lang="en-US" sz="2462" b="1">
                <a:solidFill>
                  <a:srgbClr val="4BD8BD"/>
                </a:solidFill>
                <a:latin typeface="Asap Bold"/>
                <a:ea typeface="Asap Bold"/>
                <a:cs typeface="Asap Bold"/>
                <a:sym typeface="Asap Bold"/>
              </a:rPr>
              <a:t>tin tức</a:t>
            </a:r>
            <a:r>
              <a:rPr lang="en-US" sz="2462" b="1">
                <a:solidFill>
                  <a:srgbClr val="F8F8F8"/>
                </a:solidFill>
                <a:latin typeface="Asap Bold"/>
                <a:ea typeface="Asap Bold"/>
                <a:cs typeface="Asap Bold"/>
                <a:sym typeface="Asap Bold"/>
              </a:rPr>
              <a:t>, </a:t>
            </a:r>
            <a:r>
              <a:rPr lang="en-US" sz="2462" b="1">
                <a:solidFill>
                  <a:srgbClr val="00F48E"/>
                </a:solidFill>
                <a:latin typeface="Asap Bold"/>
                <a:ea typeface="Asap Bold"/>
                <a:cs typeface="Asap Bold"/>
                <a:sym typeface="Asap Bold"/>
              </a:rPr>
              <a:t>multimedia</a:t>
            </a:r>
            <a:r>
              <a:rPr lang="en-US" sz="2462" b="1">
                <a:solidFill>
                  <a:srgbClr val="F8F8F8"/>
                </a:solidFill>
                <a:latin typeface="Asap Bold"/>
                <a:ea typeface="Asap Bold"/>
                <a:cs typeface="Asap Bold"/>
                <a:sym typeface="Asap Bold"/>
              </a:rPr>
              <a:t>, </a:t>
            </a:r>
            <a:r>
              <a:rPr lang="en-US" sz="2462" b="1">
                <a:solidFill>
                  <a:srgbClr val="0097B2"/>
                </a:solidFill>
                <a:latin typeface="Asap Bold"/>
                <a:ea typeface="Asap Bold"/>
                <a:cs typeface="Asap Bold"/>
                <a:sym typeface="Asap Bold"/>
              </a:rPr>
              <a:t>launcher</a:t>
            </a:r>
            <a:r>
              <a:rPr lang="en-US" sz="2462" b="1">
                <a:solidFill>
                  <a:srgbClr val="FFFFFF"/>
                </a:solidFill>
                <a:latin typeface="Asap Bold"/>
                <a:ea typeface="Asap Bold"/>
                <a:cs typeface="Asap Bold"/>
                <a:sym typeface="Asap Bold"/>
              </a:rPr>
              <a:t>, </a:t>
            </a:r>
            <a:r>
              <a:rPr lang="en-US" sz="2462" b="1">
                <a:solidFill>
                  <a:srgbClr val="FF3131"/>
                </a:solidFill>
                <a:latin typeface="Asap Bold"/>
                <a:ea typeface="Asap Bold"/>
                <a:cs typeface="Asap Bold"/>
                <a:sym typeface="Asap Bold"/>
              </a:rPr>
              <a:t>led</a:t>
            </a:r>
          </a:p>
        </p:txBody>
      </p:sp>
      <p:sp>
        <p:nvSpPr>
          <p:cNvPr id="19" name="TextBox 19"/>
          <p:cNvSpPr txBox="1"/>
          <p:nvPr/>
        </p:nvSpPr>
        <p:spPr>
          <a:xfrm>
            <a:off x="915883" y="5231280"/>
            <a:ext cx="6184383" cy="859055"/>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i="1">
                <a:solidFill>
                  <a:srgbClr val="C7FFFA"/>
                </a:solidFill>
                <a:latin typeface="Asap Bold Italics"/>
                <a:ea typeface="Asap Bold Italics"/>
                <a:cs typeface="Asap Bold Italics"/>
                <a:sym typeface="Asap Bold Italics"/>
              </a:rPr>
              <a:t>Context - aware responses</a:t>
            </a:r>
            <a:r>
              <a:rPr lang="en-US" sz="2462" b="1">
                <a:solidFill>
                  <a:srgbClr val="C7FFFA"/>
                </a:solidFill>
                <a:latin typeface="Asap Bold"/>
                <a:ea typeface="Asap Bold"/>
                <a:cs typeface="Asap Bold"/>
                <a:sym typeface="Asap Bold"/>
              </a:rPr>
              <a:t> </a:t>
            </a:r>
            <a:r>
              <a:rPr lang="en-US" sz="2462" b="1">
                <a:solidFill>
                  <a:srgbClr val="F8F8F8"/>
                </a:solidFill>
                <a:latin typeface="Asap Bold"/>
                <a:ea typeface="Asap Bold"/>
                <a:cs typeface="Asap Bold"/>
                <a:sym typeface="Asap Bold"/>
              </a:rPr>
              <a:t>với khả năng nhớ ngữ cảnh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8010284">
            <a:off x="11274917" y="-2976531"/>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5" name="Freeform 5"/>
          <p:cNvSpPr/>
          <p:nvPr/>
        </p:nvSpPr>
        <p:spPr>
          <a:xfrm>
            <a:off x="489285" y="1256658"/>
            <a:ext cx="1131699" cy="1131699"/>
          </a:xfrm>
          <a:custGeom>
            <a:avLst/>
            <a:gdLst/>
            <a:ahLst/>
            <a:cxnLst/>
            <a:rect l="l" t="t" r="r" b="b"/>
            <a:pathLst>
              <a:path w="1131699" h="1131699">
                <a:moveTo>
                  <a:pt x="0" y="0"/>
                </a:moveTo>
                <a:lnTo>
                  <a:pt x="1131699" y="0"/>
                </a:lnTo>
                <a:lnTo>
                  <a:pt x="1131699" y="1131699"/>
                </a:lnTo>
                <a:lnTo>
                  <a:pt x="0" y="1131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605516" y="1372889"/>
            <a:ext cx="899238" cy="8992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4.2</a:t>
              </a:r>
            </a:p>
          </p:txBody>
        </p:sp>
      </p:grpSp>
      <p:grpSp>
        <p:nvGrpSpPr>
          <p:cNvPr id="9" name="Group 9"/>
          <p:cNvGrpSpPr/>
          <p:nvPr/>
        </p:nvGrpSpPr>
        <p:grpSpPr>
          <a:xfrm>
            <a:off x="14578523" y="8985885"/>
            <a:ext cx="2680777" cy="502293"/>
            <a:chOff x="0" y="0"/>
            <a:chExt cx="3574370" cy="669724"/>
          </a:xfrm>
        </p:grpSpPr>
        <p:sp>
          <p:nvSpPr>
            <p:cNvPr id="10" name="Freeform 10"/>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sp>
        <p:nvSpPr>
          <p:cNvPr id="13" name="Freeform 13"/>
          <p:cNvSpPr/>
          <p:nvPr/>
        </p:nvSpPr>
        <p:spPr>
          <a:xfrm>
            <a:off x="4948787" y="6781674"/>
            <a:ext cx="6421236" cy="2905609"/>
          </a:xfrm>
          <a:custGeom>
            <a:avLst/>
            <a:gdLst/>
            <a:ahLst/>
            <a:cxnLst/>
            <a:rect l="l" t="t" r="r" b="b"/>
            <a:pathLst>
              <a:path w="6421236" h="2905609">
                <a:moveTo>
                  <a:pt x="0" y="0"/>
                </a:moveTo>
                <a:lnTo>
                  <a:pt x="6421236" y="0"/>
                </a:lnTo>
                <a:lnTo>
                  <a:pt x="6421236" y="2905609"/>
                </a:lnTo>
                <a:lnTo>
                  <a:pt x="0" y="2905609"/>
                </a:lnTo>
                <a:lnTo>
                  <a:pt x="0" y="0"/>
                </a:lnTo>
                <a:close/>
              </a:path>
            </a:pathLst>
          </a:custGeom>
          <a:blipFill>
            <a:blip r:embed="rId10"/>
            <a:stretch>
              <a:fillRect/>
            </a:stretch>
          </a:blipFill>
        </p:spPr>
        <p:txBody>
          <a:bodyPr/>
          <a:lstStyle/>
          <a:p>
            <a:endParaRPr lang="en-US"/>
          </a:p>
        </p:txBody>
      </p:sp>
      <p:sp>
        <p:nvSpPr>
          <p:cNvPr id="14" name="Freeform 14"/>
          <p:cNvSpPr/>
          <p:nvPr/>
        </p:nvSpPr>
        <p:spPr>
          <a:xfrm>
            <a:off x="8159405" y="3045552"/>
            <a:ext cx="6421236" cy="3114299"/>
          </a:xfrm>
          <a:custGeom>
            <a:avLst/>
            <a:gdLst/>
            <a:ahLst/>
            <a:cxnLst/>
            <a:rect l="l" t="t" r="r" b="b"/>
            <a:pathLst>
              <a:path w="6421236" h="3114299">
                <a:moveTo>
                  <a:pt x="0" y="0"/>
                </a:moveTo>
                <a:lnTo>
                  <a:pt x="6421236" y="0"/>
                </a:lnTo>
                <a:lnTo>
                  <a:pt x="6421236" y="3114299"/>
                </a:lnTo>
                <a:lnTo>
                  <a:pt x="0" y="3114299"/>
                </a:lnTo>
                <a:lnTo>
                  <a:pt x="0" y="0"/>
                </a:lnTo>
                <a:close/>
              </a:path>
            </a:pathLst>
          </a:custGeom>
          <a:blipFill>
            <a:blip r:embed="rId11"/>
            <a:stretch>
              <a:fillRect/>
            </a:stretch>
          </a:blipFill>
        </p:spPr>
        <p:txBody>
          <a:bodyPr/>
          <a:lstStyle/>
          <a:p>
            <a:endParaRPr lang="en-US"/>
          </a:p>
        </p:txBody>
      </p:sp>
      <p:sp>
        <p:nvSpPr>
          <p:cNvPr id="15" name="TextBox 15"/>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16" name="TextBox 16"/>
          <p:cNvSpPr txBox="1"/>
          <p:nvPr/>
        </p:nvSpPr>
        <p:spPr>
          <a:xfrm>
            <a:off x="1783412" y="1441594"/>
            <a:ext cx="8801428" cy="703890"/>
          </a:xfrm>
          <a:prstGeom prst="rect">
            <a:avLst/>
          </a:prstGeom>
        </p:spPr>
        <p:txBody>
          <a:bodyPr lIns="0" tIns="0" rIns="0" bIns="0" rtlCol="0" anchor="t">
            <a:spAutoFit/>
          </a:bodyPr>
          <a:lstStyle/>
          <a:p>
            <a:pPr algn="l">
              <a:lnSpc>
                <a:spcPts val="5718"/>
              </a:lnSpc>
            </a:pPr>
            <a:r>
              <a:rPr lang="en-US" sz="4084" b="1">
                <a:solidFill>
                  <a:srgbClr val="F8F8F8"/>
                </a:solidFill>
                <a:latin typeface="Asap Bold"/>
                <a:ea typeface="Asap Bold"/>
                <a:cs typeface="Asap Bold"/>
                <a:sym typeface="Asap Bold"/>
              </a:rPr>
              <a:t>Hệ thống Thời tiết (Weather Services)</a:t>
            </a:r>
          </a:p>
        </p:txBody>
      </p:sp>
      <p:sp>
        <p:nvSpPr>
          <p:cNvPr id="17" name="TextBox 17"/>
          <p:cNvSpPr txBox="1"/>
          <p:nvPr/>
        </p:nvSpPr>
        <p:spPr>
          <a:xfrm>
            <a:off x="915883" y="2816982"/>
            <a:ext cx="6184383" cy="851843"/>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API </a:t>
            </a:r>
            <a:r>
              <a:rPr lang="en-US" sz="2462" b="1">
                <a:solidFill>
                  <a:srgbClr val="5CE1E6"/>
                </a:solidFill>
                <a:latin typeface="Asap Bold"/>
                <a:ea typeface="Asap Bold"/>
                <a:cs typeface="Asap Bold"/>
                <a:sym typeface="Asap Bold"/>
              </a:rPr>
              <a:t>OpenWeatherMap</a:t>
            </a:r>
            <a:r>
              <a:rPr lang="en-US" sz="2462" b="1">
                <a:solidFill>
                  <a:srgbClr val="F8F8F8"/>
                </a:solidFill>
                <a:latin typeface="Asap Bold"/>
                <a:ea typeface="Asap Bold"/>
                <a:cs typeface="Asap Bold"/>
                <a:sym typeface="Asap Bold"/>
              </a:rPr>
              <a:t> cho dữ liệu thời tiết real-time</a:t>
            </a:r>
          </a:p>
        </p:txBody>
      </p:sp>
      <p:sp>
        <p:nvSpPr>
          <p:cNvPr id="18" name="TextBox 18"/>
          <p:cNvSpPr txBox="1"/>
          <p:nvPr/>
        </p:nvSpPr>
        <p:spPr>
          <a:xfrm>
            <a:off x="915883" y="3829317"/>
            <a:ext cx="6184383"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Dự báo </a:t>
            </a:r>
            <a:r>
              <a:rPr lang="en-US" sz="2462" b="1" i="1">
                <a:solidFill>
                  <a:srgbClr val="FF5757"/>
                </a:solidFill>
                <a:latin typeface="Asap Bold Italics"/>
                <a:ea typeface="Asap Bold Italics"/>
                <a:cs typeface="Asap Bold Italics"/>
                <a:sym typeface="Asap Bold Italics"/>
              </a:rPr>
              <a:t>10 ngày</a:t>
            </a:r>
            <a:r>
              <a:rPr lang="en-US" sz="2462" b="1">
                <a:solidFill>
                  <a:srgbClr val="F8F8F8"/>
                </a:solidFill>
                <a:latin typeface="Asap Bold"/>
                <a:ea typeface="Asap Bold"/>
                <a:cs typeface="Asap Bold"/>
                <a:sym typeface="Asap Bold"/>
              </a:rPr>
              <a:t> với giao diện trực quan</a:t>
            </a:r>
          </a:p>
        </p:txBody>
      </p:sp>
      <p:sp>
        <p:nvSpPr>
          <p:cNvPr id="19" name="TextBox 19"/>
          <p:cNvSpPr txBox="1"/>
          <p:nvPr/>
        </p:nvSpPr>
        <p:spPr>
          <a:xfrm>
            <a:off x="915883" y="4566860"/>
            <a:ext cx="6184383"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i="1">
                <a:solidFill>
                  <a:srgbClr val="E273EC"/>
                </a:solidFill>
                <a:latin typeface="Asap Bold Italics"/>
                <a:ea typeface="Asap Bold Italics"/>
                <a:cs typeface="Asap Bold Italics"/>
                <a:sym typeface="Asap Bold Italics"/>
              </a:rPr>
              <a:t>Auto - update</a:t>
            </a:r>
            <a:r>
              <a:rPr lang="en-US" sz="2462" b="1">
                <a:solidFill>
                  <a:srgbClr val="F8F8F8"/>
                </a:solidFill>
                <a:latin typeface="Asap Bold"/>
                <a:ea typeface="Asap Bold"/>
                <a:cs typeface="Asap Bold"/>
                <a:sym typeface="Asap Bold"/>
              </a:rPr>
              <a:t> theo chu kỳ 30 phút</a:t>
            </a:r>
          </a:p>
        </p:txBody>
      </p:sp>
      <p:sp>
        <p:nvSpPr>
          <p:cNvPr id="20" name="TextBox 20"/>
          <p:cNvSpPr txBox="1"/>
          <p:nvPr/>
        </p:nvSpPr>
        <p:spPr>
          <a:xfrm>
            <a:off x="915883" y="5308008"/>
            <a:ext cx="6184383" cy="851843"/>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Weather </a:t>
            </a:r>
            <a:r>
              <a:rPr lang="en-US" sz="2462" b="1">
                <a:solidFill>
                  <a:srgbClr val="FFDE59"/>
                </a:solidFill>
                <a:latin typeface="Asap Bold"/>
                <a:ea typeface="Asap Bold"/>
                <a:cs typeface="Asap Bold"/>
                <a:sym typeface="Asap Bold"/>
              </a:rPr>
              <a:t>icons </a:t>
            </a:r>
            <a:r>
              <a:rPr lang="en-US" sz="2462" b="1">
                <a:solidFill>
                  <a:srgbClr val="F8F8F8"/>
                </a:solidFill>
                <a:latin typeface="Asap Bold"/>
                <a:ea typeface="Asap Bold"/>
                <a:cs typeface="Asap Bold"/>
                <a:sym typeface="Asap Bold"/>
              </a:rPr>
              <a:t>động theo điều kiện thời tiết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8010284">
            <a:off x="11274917" y="-2976531"/>
            <a:ext cx="11342890" cy="9156806"/>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16711" y="471206"/>
            <a:ext cx="411989" cy="411989"/>
          </a:xfrm>
          <a:custGeom>
            <a:avLst/>
            <a:gdLst/>
            <a:ahLst/>
            <a:cxnLst/>
            <a:rect l="l" t="t" r="r" b="b"/>
            <a:pathLst>
              <a:path w="411989" h="411989">
                <a:moveTo>
                  <a:pt x="0" y="0"/>
                </a:moveTo>
                <a:lnTo>
                  <a:pt x="411989" y="0"/>
                </a:lnTo>
                <a:lnTo>
                  <a:pt x="411989" y="411989"/>
                </a:lnTo>
                <a:lnTo>
                  <a:pt x="0" y="411989"/>
                </a:lnTo>
                <a:lnTo>
                  <a:pt x="0" y="0"/>
                </a:lnTo>
                <a:close/>
              </a:path>
            </a:pathLst>
          </a:custGeom>
          <a:blipFill>
            <a:blip r:embed="rId5"/>
            <a:stretch>
              <a:fillRect/>
            </a:stretch>
          </a:blipFill>
        </p:spPr>
        <p:txBody>
          <a:bodyPr/>
          <a:lstStyle/>
          <a:p>
            <a:endParaRPr lang="en-US"/>
          </a:p>
        </p:txBody>
      </p:sp>
      <p:sp>
        <p:nvSpPr>
          <p:cNvPr id="5" name="Freeform 5"/>
          <p:cNvSpPr/>
          <p:nvPr/>
        </p:nvSpPr>
        <p:spPr>
          <a:xfrm>
            <a:off x="489285" y="1256658"/>
            <a:ext cx="1131699" cy="1131699"/>
          </a:xfrm>
          <a:custGeom>
            <a:avLst/>
            <a:gdLst/>
            <a:ahLst/>
            <a:cxnLst/>
            <a:rect l="l" t="t" r="r" b="b"/>
            <a:pathLst>
              <a:path w="1131699" h="1131699">
                <a:moveTo>
                  <a:pt x="0" y="0"/>
                </a:moveTo>
                <a:lnTo>
                  <a:pt x="1131699" y="0"/>
                </a:lnTo>
                <a:lnTo>
                  <a:pt x="1131699" y="1131699"/>
                </a:lnTo>
                <a:lnTo>
                  <a:pt x="0" y="11316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605516" y="1372889"/>
            <a:ext cx="899238" cy="8992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4759"/>
                </a:lnSpc>
              </a:pPr>
              <a:r>
                <a:rPr lang="en-US" sz="3399" b="1">
                  <a:solidFill>
                    <a:srgbClr val="000000"/>
                  </a:solidFill>
                  <a:latin typeface="Asap Bold"/>
                  <a:ea typeface="Asap Bold"/>
                  <a:cs typeface="Asap Bold"/>
                  <a:sym typeface="Asap Bold"/>
                </a:rPr>
                <a:t>4.3</a:t>
              </a:r>
            </a:p>
          </p:txBody>
        </p:sp>
      </p:grpSp>
      <p:grpSp>
        <p:nvGrpSpPr>
          <p:cNvPr id="9" name="Group 9"/>
          <p:cNvGrpSpPr/>
          <p:nvPr/>
        </p:nvGrpSpPr>
        <p:grpSpPr>
          <a:xfrm>
            <a:off x="14578523" y="8985885"/>
            <a:ext cx="2680777" cy="502293"/>
            <a:chOff x="0" y="0"/>
            <a:chExt cx="3574370" cy="669724"/>
          </a:xfrm>
        </p:grpSpPr>
        <p:sp>
          <p:nvSpPr>
            <p:cNvPr id="10" name="Freeform 10"/>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0" y="146267"/>
              <a:ext cx="2644161" cy="358140"/>
            </a:xfrm>
            <a:prstGeom prst="rect">
              <a:avLst/>
            </a:prstGeom>
          </p:spPr>
          <p:txBody>
            <a:bodyPr lIns="0" tIns="0" rIns="0" bIns="0" rtlCol="0" anchor="t">
              <a:spAutoFit/>
            </a:bodyPr>
            <a:lstStyle/>
            <a:p>
              <a:pPr marL="0" lvl="0" indent="0" algn="r">
                <a:lnSpc>
                  <a:spcPts val="2242"/>
                </a:lnSpc>
                <a:spcBef>
                  <a:spcPct val="0"/>
                </a:spcBef>
              </a:pPr>
              <a:r>
                <a:rPr lang="en-US" sz="1724">
                  <a:solidFill>
                    <a:srgbClr val="F8F8F8"/>
                  </a:solidFill>
                  <a:latin typeface="Cabin"/>
                  <a:ea typeface="Cabin"/>
                  <a:cs typeface="Cabin"/>
                  <a:sym typeface="Cabin"/>
                </a:rPr>
                <a:t>Continue</a:t>
              </a:r>
            </a:p>
          </p:txBody>
        </p:sp>
      </p:grpSp>
      <p:sp>
        <p:nvSpPr>
          <p:cNvPr id="13" name="Freeform 13"/>
          <p:cNvSpPr/>
          <p:nvPr/>
        </p:nvSpPr>
        <p:spPr>
          <a:xfrm>
            <a:off x="8324985" y="2668311"/>
            <a:ext cx="4983061" cy="2460386"/>
          </a:xfrm>
          <a:custGeom>
            <a:avLst/>
            <a:gdLst/>
            <a:ahLst/>
            <a:cxnLst/>
            <a:rect l="l" t="t" r="r" b="b"/>
            <a:pathLst>
              <a:path w="4983061" h="2460386">
                <a:moveTo>
                  <a:pt x="0" y="0"/>
                </a:moveTo>
                <a:lnTo>
                  <a:pt x="4983061" y="0"/>
                </a:lnTo>
                <a:lnTo>
                  <a:pt x="4983061" y="2460386"/>
                </a:lnTo>
                <a:lnTo>
                  <a:pt x="0" y="2460386"/>
                </a:lnTo>
                <a:lnTo>
                  <a:pt x="0" y="0"/>
                </a:lnTo>
                <a:close/>
              </a:path>
            </a:pathLst>
          </a:custGeom>
          <a:blipFill>
            <a:blip r:embed="rId10"/>
            <a:stretch>
              <a:fillRect/>
            </a:stretch>
          </a:blipFill>
        </p:spPr>
        <p:txBody>
          <a:bodyPr/>
          <a:lstStyle/>
          <a:p>
            <a:endParaRPr lang="en-US"/>
          </a:p>
        </p:txBody>
      </p:sp>
      <p:sp>
        <p:nvSpPr>
          <p:cNvPr id="14" name="Freeform 14"/>
          <p:cNvSpPr/>
          <p:nvPr/>
        </p:nvSpPr>
        <p:spPr>
          <a:xfrm>
            <a:off x="10120261" y="5386603"/>
            <a:ext cx="4983061" cy="2392050"/>
          </a:xfrm>
          <a:custGeom>
            <a:avLst/>
            <a:gdLst/>
            <a:ahLst/>
            <a:cxnLst/>
            <a:rect l="l" t="t" r="r" b="b"/>
            <a:pathLst>
              <a:path w="4983061" h="2392050">
                <a:moveTo>
                  <a:pt x="0" y="0"/>
                </a:moveTo>
                <a:lnTo>
                  <a:pt x="4983061" y="0"/>
                </a:lnTo>
                <a:lnTo>
                  <a:pt x="4983061" y="2392050"/>
                </a:lnTo>
                <a:lnTo>
                  <a:pt x="0" y="2392050"/>
                </a:lnTo>
                <a:lnTo>
                  <a:pt x="0" y="0"/>
                </a:lnTo>
                <a:close/>
              </a:path>
            </a:pathLst>
          </a:custGeom>
          <a:blipFill>
            <a:blip r:embed="rId11"/>
            <a:stretch>
              <a:fillRect t="-1428" b="-1428"/>
            </a:stretch>
          </a:blipFill>
        </p:spPr>
        <p:txBody>
          <a:bodyPr/>
          <a:lstStyle/>
          <a:p>
            <a:endParaRPr lang="en-US"/>
          </a:p>
        </p:txBody>
      </p:sp>
      <p:sp>
        <p:nvSpPr>
          <p:cNvPr id="15" name="Freeform 15"/>
          <p:cNvSpPr/>
          <p:nvPr/>
        </p:nvSpPr>
        <p:spPr>
          <a:xfrm>
            <a:off x="6546314" y="8036559"/>
            <a:ext cx="4983061" cy="1974538"/>
          </a:xfrm>
          <a:custGeom>
            <a:avLst/>
            <a:gdLst/>
            <a:ahLst/>
            <a:cxnLst/>
            <a:rect l="l" t="t" r="r" b="b"/>
            <a:pathLst>
              <a:path w="4983061" h="1974538">
                <a:moveTo>
                  <a:pt x="0" y="0"/>
                </a:moveTo>
                <a:lnTo>
                  <a:pt x="4983061" y="0"/>
                </a:lnTo>
                <a:lnTo>
                  <a:pt x="4983061" y="1974538"/>
                </a:lnTo>
                <a:lnTo>
                  <a:pt x="0" y="1974538"/>
                </a:lnTo>
                <a:lnTo>
                  <a:pt x="0" y="0"/>
                </a:lnTo>
                <a:close/>
              </a:path>
            </a:pathLst>
          </a:custGeom>
          <a:blipFill>
            <a:blip r:embed="rId12"/>
            <a:stretch>
              <a:fillRect/>
            </a:stretch>
          </a:blipFill>
        </p:spPr>
        <p:txBody>
          <a:bodyPr/>
          <a:lstStyle/>
          <a:p>
            <a:endParaRPr lang="en-US"/>
          </a:p>
        </p:txBody>
      </p:sp>
      <p:sp>
        <p:nvSpPr>
          <p:cNvPr id="16" name="TextBox 16"/>
          <p:cNvSpPr txBox="1"/>
          <p:nvPr/>
        </p:nvSpPr>
        <p:spPr>
          <a:xfrm>
            <a:off x="1099874" y="462268"/>
            <a:ext cx="3244797" cy="382240"/>
          </a:xfrm>
          <a:prstGeom prst="rect">
            <a:avLst/>
          </a:prstGeom>
        </p:spPr>
        <p:txBody>
          <a:bodyPr lIns="0" tIns="0" rIns="0" bIns="0" rtlCol="0" anchor="t">
            <a:spAutoFit/>
          </a:bodyPr>
          <a:lstStyle/>
          <a:p>
            <a:pPr algn="l">
              <a:lnSpc>
                <a:spcPts val="3081"/>
              </a:lnSpc>
              <a:spcBef>
                <a:spcPct val="0"/>
              </a:spcBef>
            </a:pPr>
            <a:r>
              <a:rPr lang="en-US" sz="2201" b="1">
                <a:solidFill>
                  <a:srgbClr val="F8F8F8"/>
                </a:solidFill>
                <a:latin typeface="Asap Bold"/>
                <a:ea typeface="Asap Bold"/>
                <a:cs typeface="Asap Bold"/>
                <a:sym typeface="Asap Bold"/>
              </a:rPr>
              <a:t>MIS ASSISTANT</a:t>
            </a:r>
          </a:p>
        </p:txBody>
      </p:sp>
      <p:sp>
        <p:nvSpPr>
          <p:cNvPr id="17" name="TextBox 17"/>
          <p:cNvSpPr txBox="1"/>
          <p:nvPr/>
        </p:nvSpPr>
        <p:spPr>
          <a:xfrm>
            <a:off x="1783412" y="1080638"/>
            <a:ext cx="8336849" cy="1425802"/>
          </a:xfrm>
          <a:prstGeom prst="rect">
            <a:avLst/>
          </a:prstGeom>
        </p:spPr>
        <p:txBody>
          <a:bodyPr lIns="0" tIns="0" rIns="0" bIns="0" rtlCol="0" anchor="t">
            <a:spAutoFit/>
          </a:bodyPr>
          <a:lstStyle/>
          <a:p>
            <a:pPr algn="l">
              <a:lnSpc>
                <a:spcPts val="5718"/>
              </a:lnSpc>
            </a:pPr>
            <a:r>
              <a:rPr lang="en-US" sz="4084" b="1">
                <a:solidFill>
                  <a:srgbClr val="F8F8F8"/>
                </a:solidFill>
                <a:latin typeface="Asap Bold"/>
                <a:ea typeface="Asap Bold"/>
                <a:cs typeface="Asap Bold"/>
                <a:sym typeface="Asap Bold"/>
              </a:rPr>
              <a:t>Hệ thống Quản lý Thời gian (Time Management)</a:t>
            </a:r>
          </a:p>
        </p:txBody>
      </p:sp>
      <p:sp>
        <p:nvSpPr>
          <p:cNvPr id="18" name="TextBox 18"/>
          <p:cNvSpPr txBox="1"/>
          <p:nvPr/>
        </p:nvSpPr>
        <p:spPr>
          <a:xfrm>
            <a:off x="1252479" y="2858865"/>
            <a:ext cx="6184383"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World Clock với </a:t>
            </a:r>
            <a:r>
              <a:rPr lang="en-US" sz="2462" b="1">
                <a:solidFill>
                  <a:srgbClr val="FF3131"/>
                </a:solidFill>
                <a:latin typeface="Asap Bold"/>
                <a:ea typeface="Asap Bold"/>
                <a:cs typeface="Asap Bold"/>
                <a:sym typeface="Asap Bold"/>
              </a:rPr>
              <a:t>TimezoneDB</a:t>
            </a:r>
            <a:r>
              <a:rPr lang="en-US" sz="2462" b="1">
                <a:solidFill>
                  <a:srgbClr val="F8F8F8"/>
                </a:solidFill>
                <a:latin typeface="Asap Bold"/>
                <a:ea typeface="Asap Bold"/>
                <a:cs typeface="Asap Bold"/>
                <a:sym typeface="Asap Bold"/>
              </a:rPr>
              <a:t> API</a:t>
            </a:r>
          </a:p>
        </p:txBody>
      </p:sp>
      <p:sp>
        <p:nvSpPr>
          <p:cNvPr id="19" name="TextBox 19"/>
          <p:cNvSpPr txBox="1"/>
          <p:nvPr/>
        </p:nvSpPr>
        <p:spPr>
          <a:xfrm>
            <a:off x="1252479" y="3444008"/>
            <a:ext cx="6184383" cy="851843"/>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i="1">
                <a:solidFill>
                  <a:srgbClr val="38B6FF"/>
                </a:solidFill>
                <a:latin typeface="Asap Bold Italics"/>
                <a:ea typeface="Asap Bold Italics"/>
                <a:cs typeface="Asap Bold Italics"/>
                <a:sym typeface="Asap Bold Italics"/>
              </a:rPr>
              <a:t>Multi - timezone</a:t>
            </a:r>
            <a:r>
              <a:rPr lang="en-US" sz="2462" b="1">
                <a:solidFill>
                  <a:srgbClr val="F8F8F8"/>
                </a:solidFill>
                <a:latin typeface="Asap Bold"/>
                <a:ea typeface="Asap Bold"/>
                <a:cs typeface="Asap Bold"/>
                <a:sym typeface="Asap Bold"/>
              </a:rPr>
              <a:t> support cho các khu vực địa lý</a:t>
            </a:r>
          </a:p>
        </p:txBody>
      </p:sp>
      <p:sp>
        <p:nvSpPr>
          <p:cNvPr id="20" name="TextBox 20"/>
          <p:cNvSpPr txBox="1"/>
          <p:nvPr/>
        </p:nvSpPr>
        <p:spPr>
          <a:xfrm>
            <a:off x="1252479" y="4457776"/>
            <a:ext cx="6184383" cy="423218"/>
          </a:xfrm>
          <a:prstGeom prst="rect">
            <a:avLst/>
          </a:prstGeom>
        </p:spPr>
        <p:txBody>
          <a:bodyPr lIns="0" tIns="0" rIns="0" bIns="0" rtlCol="0" anchor="t">
            <a:spAutoFit/>
          </a:bodyPr>
          <a:lstStyle/>
          <a:p>
            <a:pPr marL="531736" lvl="1" indent="-265868" algn="l">
              <a:lnSpc>
                <a:spcPts val="3448"/>
              </a:lnSpc>
              <a:spcBef>
                <a:spcPct val="0"/>
              </a:spcBef>
              <a:buFont typeface="Arial"/>
              <a:buChar char="•"/>
            </a:pPr>
            <a:r>
              <a:rPr lang="en-US" sz="2462" b="1">
                <a:solidFill>
                  <a:srgbClr val="F8F8F8"/>
                </a:solidFill>
                <a:latin typeface="Asap Bold"/>
                <a:ea typeface="Asap Bold"/>
                <a:cs typeface="Asap Bold"/>
                <a:sym typeface="Asap Bold"/>
              </a:rPr>
              <a:t>Có 3 tính năng:</a:t>
            </a:r>
          </a:p>
        </p:txBody>
      </p:sp>
      <p:sp>
        <p:nvSpPr>
          <p:cNvPr id="21" name="TextBox 21"/>
          <p:cNvSpPr txBox="1"/>
          <p:nvPr/>
        </p:nvSpPr>
        <p:spPr>
          <a:xfrm>
            <a:off x="1028700" y="5147694"/>
            <a:ext cx="6184383" cy="851843"/>
          </a:xfrm>
          <a:prstGeom prst="rect">
            <a:avLst/>
          </a:prstGeom>
        </p:spPr>
        <p:txBody>
          <a:bodyPr lIns="0" tIns="0" rIns="0" bIns="0" rtlCol="0" anchor="t">
            <a:spAutoFit/>
          </a:bodyPr>
          <a:lstStyle/>
          <a:p>
            <a:pPr marL="1063472" lvl="2" indent="-354491" algn="l">
              <a:lnSpc>
                <a:spcPts val="3448"/>
              </a:lnSpc>
              <a:spcBef>
                <a:spcPct val="0"/>
              </a:spcBef>
              <a:buFont typeface="Arial"/>
              <a:buChar char="⚬"/>
            </a:pPr>
            <a:r>
              <a:rPr lang="en-US" sz="2462" b="1">
                <a:solidFill>
                  <a:srgbClr val="F8F8F8"/>
                </a:solidFill>
                <a:latin typeface="Asap Bold"/>
                <a:ea typeface="Asap Bold"/>
                <a:cs typeface="Asap Bold"/>
                <a:sym typeface="Asap Bold"/>
              </a:rPr>
              <a:t>Thời gian: </a:t>
            </a:r>
            <a:r>
              <a:rPr lang="en-US" sz="2462">
                <a:solidFill>
                  <a:srgbClr val="F8F8F8"/>
                </a:solidFill>
                <a:latin typeface="Asap"/>
                <a:ea typeface="Asap"/>
                <a:cs typeface="Asap"/>
                <a:sym typeface="Asap"/>
              </a:rPr>
              <a:t>Hiển thị, tra cứu thời gian trên TG</a:t>
            </a:r>
          </a:p>
        </p:txBody>
      </p:sp>
      <p:sp>
        <p:nvSpPr>
          <p:cNvPr id="22" name="TextBox 22"/>
          <p:cNvSpPr txBox="1"/>
          <p:nvPr/>
        </p:nvSpPr>
        <p:spPr>
          <a:xfrm>
            <a:off x="1028700" y="6085224"/>
            <a:ext cx="6184383" cy="851843"/>
          </a:xfrm>
          <a:prstGeom prst="rect">
            <a:avLst/>
          </a:prstGeom>
        </p:spPr>
        <p:txBody>
          <a:bodyPr lIns="0" tIns="0" rIns="0" bIns="0" rtlCol="0" anchor="t">
            <a:spAutoFit/>
          </a:bodyPr>
          <a:lstStyle/>
          <a:p>
            <a:pPr marL="1063472" lvl="2" indent="-354491" algn="l">
              <a:lnSpc>
                <a:spcPts val="3448"/>
              </a:lnSpc>
              <a:spcBef>
                <a:spcPct val="0"/>
              </a:spcBef>
              <a:buFont typeface="Arial"/>
              <a:buChar char="⚬"/>
            </a:pPr>
            <a:r>
              <a:rPr lang="en-US" sz="2462" b="1">
                <a:solidFill>
                  <a:srgbClr val="F8F8F8"/>
                </a:solidFill>
                <a:latin typeface="Asap Bold"/>
                <a:ea typeface="Asap Bold"/>
                <a:cs typeface="Asap Bold"/>
                <a:sym typeface="Asap Bold"/>
              </a:rPr>
              <a:t>Báo thức:</a:t>
            </a:r>
            <a:r>
              <a:rPr lang="en-US" sz="2462">
                <a:solidFill>
                  <a:srgbClr val="F8F8F8"/>
                </a:solidFill>
                <a:latin typeface="Asap"/>
                <a:ea typeface="Asap"/>
                <a:cs typeface="Asap"/>
                <a:sym typeface="Asap"/>
              </a:rPr>
              <a:t> Linh hoạt khung giờ, lịch đặt</a:t>
            </a:r>
          </a:p>
        </p:txBody>
      </p:sp>
      <p:sp>
        <p:nvSpPr>
          <p:cNvPr id="23" name="TextBox 23"/>
          <p:cNvSpPr txBox="1"/>
          <p:nvPr/>
        </p:nvSpPr>
        <p:spPr>
          <a:xfrm>
            <a:off x="1028700" y="7022791"/>
            <a:ext cx="6184383" cy="851843"/>
          </a:xfrm>
          <a:prstGeom prst="rect">
            <a:avLst/>
          </a:prstGeom>
        </p:spPr>
        <p:txBody>
          <a:bodyPr lIns="0" tIns="0" rIns="0" bIns="0" rtlCol="0" anchor="t">
            <a:spAutoFit/>
          </a:bodyPr>
          <a:lstStyle/>
          <a:p>
            <a:pPr marL="1063472" lvl="2" indent="-354491" algn="l">
              <a:lnSpc>
                <a:spcPts val="3448"/>
              </a:lnSpc>
              <a:spcBef>
                <a:spcPct val="0"/>
              </a:spcBef>
              <a:buFont typeface="Arial"/>
              <a:buChar char="⚬"/>
            </a:pPr>
            <a:r>
              <a:rPr lang="en-US" sz="2462" b="1">
                <a:solidFill>
                  <a:srgbClr val="F8F8F8"/>
                </a:solidFill>
                <a:latin typeface="Asap Bold"/>
                <a:ea typeface="Asap Bold"/>
                <a:cs typeface="Asap Bold"/>
                <a:sym typeface="Asap Bold"/>
              </a:rPr>
              <a:t>Đếm ngược:</a:t>
            </a:r>
            <a:r>
              <a:rPr lang="en-US" sz="2462">
                <a:solidFill>
                  <a:srgbClr val="F8F8F8"/>
                </a:solidFill>
                <a:latin typeface="Asap"/>
                <a:ea typeface="Asap"/>
                <a:cs typeface="Asap"/>
                <a:sym typeface="Asap"/>
              </a:rPr>
              <a:t> Hỗ trợ cho công việc có thời gian gấp rút</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676</Words>
  <Application>Microsoft Office PowerPoint</Application>
  <PresentationFormat>Custom</PresentationFormat>
  <Paragraphs>128</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Blanka</vt:lpstr>
      <vt:lpstr>Cabin Bold</vt:lpstr>
      <vt:lpstr>Calibri</vt:lpstr>
      <vt:lpstr>Arial</vt:lpstr>
      <vt:lpstr>Asap Bold Italics</vt:lpstr>
      <vt:lpstr>Asap</vt:lpstr>
      <vt:lpstr>Asap Bold</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IoT</dc:title>
  <dc:creator>HoangDev</dc:creator>
  <cp:lastModifiedBy>Nguyễn Ngọc Hoàng</cp:lastModifiedBy>
  <cp:revision>6</cp:revision>
  <dcterms:created xsi:type="dcterms:W3CDTF">2006-08-16T00:00:00Z</dcterms:created>
  <dcterms:modified xsi:type="dcterms:W3CDTF">2025-06-04T12:06:07Z</dcterms:modified>
  <dc:identifier>DAGpWYvQMvE</dc:identifier>
</cp:coreProperties>
</file>